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7" r:id="rId1"/>
    <p:sldMasterId id="2147484079" r:id="rId2"/>
  </p:sldMasterIdLst>
  <p:notesMasterIdLst>
    <p:notesMasterId r:id="rId51"/>
  </p:notesMasterIdLst>
  <p:handoutMasterIdLst>
    <p:handoutMasterId r:id="rId52"/>
  </p:handoutMasterIdLst>
  <p:sldIdLst>
    <p:sldId id="256" r:id="rId3"/>
    <p:sldId id="258" r:id="rId4"/>
    <p:sldId id="257" r:id="rId5"/>
    <p:sldId id="327" r:id="rId6"/>
    <p:sldId id="300" r:id="rId7"/>
    <p:sldId id="259" r:id="rId8"/>
    <p:sldId id="263" r:id="rId9"/>
    <p:sldId id="264" r:id="rId10"/>
    <p:sldId id="301" r:id="rId11"/>
    <p:sldId id="265" r:id="rId12"/>
    <p:sldId id="302" r:id="rId13"/>
    <p:sldId id="303" r:id="rId14"/>
    <p:sldId id="304" r:id="rId15"/>
    <p:sldId id="260" r:id="rId16"/>
    <p:sldId id="306" r:id="rId17"/>
    <p:sldId id="307" r:id="rId18"/>
    <p:sldId id="308" r:id="rId19"/>
    <p:sldId id="305" r:id="rId20"/>
    <p:sldId id="310" r:id="rId21"/>
    <p:sldId id="261" r:id="rId22"/>
    <p:sldId id="321" r:id="rId23"/>
    <p:sldId id="266" r:id="rId24"/>
    <p:sldId id="262" r:id="rId25"/>
    <p:sldId id="322" r:id="rId26"/>
    <p:sldId id="267" r:id="rId27"/>
    <p:sldId id="324" r:id="rId28"/>
    <p:sldId id="325" r:id="rId29"/>
    <p:sldId id="268" r:id="rId30"/>
    <p:sldId id="323" r:id="rId31"/>
    <p:sldId id="269" r:id="rId32"/>
    <p:sldId id="317" r:id="rId33"/>
    <p:sldId id="311" r:id="rId34"/>
    <p:sldId id="270" r:id="rId35"/>
    <p:sldId id="312" r:id="rId36"/>
    <p:sldId id="313" r:id="rId37"/>
    <p:sldId id="314" r:id="rId38"/>
    <p:sldId id="315" r:id="rId39"/>
    <p:sldId id="318" r:id="rId40"/>
    <p:sldId id="271" r:id="rId41"/>
    <p:sldId id="272" r:id="rId42"/>
    <p:sldId id="277" r:id="rId43"/>
    <p:sldId id="273" r:id="rId44"/>
    <p:sldId id="319" r:id="rId45"/>
    <p:sldId id="274" r:id="rId46"/>
    <p:sldId id="275" r:id="rId47"/>
    <p:sldId id="276" r:id="rId48"/>
    <p:sldId id="320" r:id="rId49"/>
    <p:sldId id="278" r:id="rId5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00" autoAdjust="0"/>
    <p:restoredTop sz="86462" autoAdjust="0"/>
  </p:normalViewPr>
  <p:slideViewPr>
    <p:cSldViewPr>
      <p:cViewPr>
        <p:scale>
          <a:sx n="80" d="100"/>
          <a:sy n="80" d="100"/>
        </p:scale>
        <p:origin x="-1074" y="-72"/>
      </p:cViewPr>
      <p:guideLst>
        <p:guide orient="horz" pos="2160"/>
        <p:guide pos="2880"/>
      </p:guideLst>
    </p:cSldViewPr>
  </p:slideViewPr>
  <p:outlineViewPr>
    <p:cViewPr>
      <p:scale>
        <a:sx n="33" d="100"/>
        <a:sy n="33" d="100"/>
      </p:scale>
      <p:origin x="0" y="2326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8" d="100"/>
          <a:sy n="78" d="100"/>
        </p:scale>
        <p:origin x="-215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47C3BB83-F10C-4186-BD24-BEE260023563}" type="datetimeFigureOut">
              <a:rPr lang="en-US"/>
              <a:pPr>
                <a:defRPr/>
              </a:pPr>
              <a:t>1/10/2014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8614F8B9-5B1F-41F2-8020-06DB4981FAC4}" type="slidenum">
              <a:rPr lang="en-US"/>
              <a:pPr>
                <a:defRPr/>
              </a:pPr>
              <a:t>‹#›</a:t>
            </a:fld>
            <a:endParaRPr lang="en-US"/>
          </a:p>
        </p:txBody>
      </p:sp>
    </p:spTree>
    <p:extLst>
      <p:ext uri="{BB962C8B-B14F-4D97-AF65-F5344CB8AC3E}">
        <p14:creationId xmlns:p14="http://schemas.microsoft.com/office/powerpoint/2010/main" val="34751983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9F299F78-FA1D-4B4D-B2C6-419592950BF6}" type="datetimeFigureOut">
              <a:rPr lang="en-US"/>
              <a:pPr>
                <a:defRPr/>
              </a:pPr>
              <a:t>1/10/2014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3D2AE8C6-56FC-4BC5-B269-AB0C1B24EE98}" type="slidenum">
              <a:rPr lang="en-US"/>
              <a:pPr>
                <a:defRPr/>
              </a:pPr>
              <a:t>‹#›</a:t>
            </a:fld>
            <a:endParaRPr lang="en-US"/>
          </a:p>
        </p:txBody>
      </p:sp>
    </p:spTree>
    <p:extLst>
      <p:ext uri="{BB962C8B-B14F-4D97-AF65-F5344CB8AC3E}">
        <p14:creationId xmlns:p14="http://schemas.microsoft.com/office/powerpoint/2010/main" val="6548734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D2AE8C6-56FC-4BC5-B269-AB0C1B24EE98}" type="slidenum">
              <a:rPr lang="en-US" smtClean="0"/>
              <a:pPr>
                <a:defRPr/>
              </a:pPr>
              <a:t>12</a:t>
            </a:fld>
            <a:endParaRPr lang="en-US"/>
          </a:p>
        </p:txBody>
      </p:sp>
    </p:spTree>
    <p:extLst>
      <p:ext uri="{BB962C8B-B14F-4D97-AF65-F5344CB8AC3E}">
        <p14:creationId xmlns:p14="http://schemas.microsoft.com/office/powerpoint/2010/main" val="6540430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89D2300C-C1AD-44C3-BFEC-A71745154680}" type="slidenum">
              <a:rPr lang="en-US" sz="1200" smtClean="0"/>
              <a:pPr eaLnBrk="1" hangingPunct="1"/>
              <a:t>32</a:t>
            </a:fld>
            <a:endParaRPr lang="en-US" sz="12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0287ABCC-A04E-4B1C-A614-662F9624FE71}" type="slidenum">
              <a:rPr lang="en-US" sz="1200" smtClean="0"/>
              <a:pPr eaLnBrk="1" hangingPunct="1"/>
              <a:t>39</a:t>
            </a:fld>
            <a:endParaRPr lang="en-US" sz="12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0C730F33-F0DB-4E5F-9E55-A561EB753443}" type="slidenum">
              <a:rPr lang="en-US" sz="1200" smtClean="0"/>
              <a:pPr eaLnBrk="1" hangingPunct="1"/>
              <a:t>40</a:t>
            </a:fld>
            <a:endParaRPr lang="en-US"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D2AE8C6-56FC-4BC5-B269-AB0C1B24EE98}" type="slidenum">
              <a:rPr lang="en-US" smtClean="0"/>
              <a:pPr>
                <a:defRPr/>
              </a:pPr>
              <a:t>13</a:t>
            </a:fld>
            <a:endParaRPr lang="en-US"/>
          </a:p>
        </p:txBody>
      </p:sp>
    </p:spTree>
    <p:extLst>
      <p:ext uri="{BB962C8B-B14F-4D97-AF65-F5344CB8AC3E}">
        <p14:creationId xmlns:p14="http://schemas.microsoft.com/office/powerpoint/2010/main" val="6540430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D2AE8C6-56FC-4BC5-B269-AB0C1B24EE98}" type="slidenum">
              <a:rPr lang="en-US" smtClean="0"/>
              <a:pPr>
                <a:defRPr/>
              </a:pPr>
              <a:t>14</a:t>
            </a:fld>
            <a:endParaRPr lang="en-US"/>
          </a:p>
        </p:txBody>
      </p:sp>
    </p:spTree>
    <p:extLst>
      <p:ext uri="{BB962C8B-B14F-4D97-AF65-F5344CB8AC3E}">
        <p14:creationId xmlns:p14="http://schemas.microsoft.com/office/powerpoint/2010/main" val="654043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D2AE8C6-56FC-4BC5-B269-AB0C1B24EE98}" type="slidenum">
              <a:rPr lang="en-US" smtClean="0"/>
              <a:pPr>
                <a:defRPr/>
              </a:pPr>
              <a:t>15</a:t>
            </a:fld>
            <a:endParaRPr lang="en-US"/>
          </a:p>
        </p:txBody>
      </p:sp>
    </p:spTree>
    <p:extLst>
      <p:ext uri="{BB962C8B-B14F-4D97-AF65-F5344CB8AC3E}">
        <p14:creationId xmlns:p14="http://schemas.microsoft.com/office/powerpoint/2010/main" val="654043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D2AE8C6-56FC-4BC5-B269-AB0C1B24EE98}" type="slidenum">
              <a:rPr lang="en-US" smtClean="0"/>
              <a:pPr>
                <a:defRPr/>
              </a:pPr>
              <a:t>16</a:t>
            </a:fld>
            <a:endParaRPr lang="en-US"/>
          </a:p>
        </p:txBody>
      </p:sp>
    </p:spTree>
    <p:extLst>
      <p:ext uri="{BB962C8B-B14F-4D97-AF65-F5344CB8AC3E}">
        <p14:creationId xmlns:p14="http://schemas.microsoft.com/office/powerpoint/2010/main" val="6540430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D2AE8C6-56FC-4BC5-B269-AB0C1B24EE98}" type="slidenum">
              <a:rPr lang="en-US" smtClean="0"/>
              <a:pPr>
                <a:defRPr/>
              </a:pPr>
              <a:t>18</a:t>
            </a:fld>
            <a:endParaRPr lang="en-US"/>
          </a:p>
        </p:txBody>
      </p:sp>
    </p:spTree>
    <p:extLst>
      <p:ext uri="{BB962C8B-B14F-4D97-AF65-F5344CB8AC3E}">
        <p14:creationId xmlns:p14="http://schemas.microsoft.com/office/powerpoint/2010/main" val="654043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D2AE8C6-56FC-4BC5-B269-AB0C1B24EE98}" type="slidenum">
              <a:rPr lang="en-US" smtClean="0"/>
              <a:pPr>
                <a:defRPr/>
              </a:pPr>
              <a:t>19</a:t>
            </a:fld>
            <a:endParaRPr lang="en-US"/>
          </a:p>
        </p:txBody>
      </p:sp>
    </p:spTree>
    <p:extLst>
      <p:ext uri="{BB962C8B-B14F-4D97-AF65-F5344CB8AC3E}">
        <p14:creationId xmlns:p14="http://schemas.microsoft.com/office/powerpoint/2010/main" val="6540430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7D657574-943E-4530-8C0D-A7997C50D683}" type="slidenum">
              <a:rPr lang="en-US" sz="1200" smtClean="0"/>
              <a:pPr eaLnBrk="1" hangingPunct="1"/>
              <a:t>20</a:t>
            </a:fld>
            <a:endParaRPr lang="en-US" sz="12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89D2300C-C1AD-44C3-BFEC-A71745154680}" type="slidenum">
              <a:rPr lang="en-US" sz="1200" smtClean="0"/>
              <a:pPr eaLnBrk="1" hangingPunct="1"/>
              <a:t>30</a:t>
            </a:fld>
            <a:endParaRPr lang="en-US"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6A7B79-5AC5-45A8-A570-0459E537EA2A}" type="datetimeFigureOut">
              <a:rPr lang="en-US" smtClean="0"/>
              <a:pPr/>
              <a:t>1/10/2014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EF4B7-FDE0-4E25-A87C-0F5EB091D88E}" type="slidenum">
              <a:rPr lang="en-US" smtClean="0"/>
              <a:pPr/>
              <a:t>‹#›</a:t>
            </a:fld>
            <a:endParaRPr lang="en-US"/>
          </a:p>
        </p:txBody>
      </p:sp>
    </p:spTree>
    <p:extLst>
      <p:ext uri="{BB962C8B-B14F-4D97-AF65-F5344CB8AC3E}">
        <p14:creationId xmlns:p14="http://schemas.microsoft.com/office/powerpoint/2010/main" val="382610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6A7B79-5AC5-45A8-A570-0459E537EA2A}" type="datetimeFigureOut">
              <a:rPr lang="en-US" smtClean="0"/>
              <a:pPr/>
              <a:t>1/10/2014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EF4B7-FDE0-4E25-A87C-0F5EB091D88E}" type="slidenum">
              <a:rPr lang="en-US" smtClean="0"/>
              <a:pPr/>
              <a:t>‹#›</a:t>
            </a:fld>
            <a:endParaRPr lang="en-US"/>
          </a:p>
        </p:txBody>
      </p:sp>
    </p:spTree>
    <p:extLst>
      <p:ext uri="{BB962C8B-B14F-4D97-AF65-F5344CB8AC3E}">
        <p14:creationId xmlns:p14="http://schemas.microsoft.com/office/powerpoint/2010/main" val="40748434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6A7B79-5AC5-45A8-A570-0459E537EA2A}" type="datetimeFigureOut">
              <a:rPr lang="en-US" smtClean="0"/>
              <a:pPr/>
              <a:t>1/10/2014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EF4B7-FDE0-4E25-A87C-0F5EB091D88E}" type="slidenum">
              <a:rPr lang="en-US" smtClean="0"/>
              <a:pPr/>
              <a:t>‹#›</a:t>
            </a:fld>
            <a:endParaRPr lang="en-US"/>
          </a:p>
        </p:txBody>
      </p:sp>
    </p:spTree>
    <p:extLst>
      <p:ext uri="{BB962C8B-B14F-4D97-AF65-F5344CB8AC3E}">
        <p14:creationId xmlns:p14="http://schemas.microsoft.com/office/powerpoint/2010/main" val="31178701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F6A7B79-5AC5-45A8-A570-0459E537EA2A}" type="datetimeFigureOut">
              <a:rPr lang="en-US" smtClean="0"/>
              <a:pPr/>
              <a:t>1/10/2014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EF4B7-FDE0-4E25-A87C-0F5EB091D88E}" type="slidenum">
              <a:rPr lang="en-US" smtClean="0"/>
              <a:pPr/>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6A7B79-5AC5-45A8-A570-0459E537EA2A}" type="datetimeFigureOut">
              <a:rPr lang="en-US" smtClean="0"/>
              <a:pPr/>
              <a:t>1/10/2014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EF4B7-FDE0-4E25-A87C-0F5EB091D88E}"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6A7B79-5AC5-45A8-A570-0459E537EA2A}" type="datetimeFigureOut">
              <a:rPr lang="en-US" smtClean="0"/>
              <a:pPr/>
              <a:t>1/10/2014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EF4B7-FDE0-4E25-A87C-0F5EB091D88E}" type="slidenum">
              <a:rPr lang="en-US" smtClean="0"/>
              <a:pPr/>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6A7B79-5AC5-45A8-A570-0459E537EA2A}" type="datetimeFigureOut">
              <a:rPr lang="en-US" smtClean="0"/>
              <a:pPr/>
              <a:t>1/10/2014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5EF4B7-FDE0-4E25-A87C-0F5EB091D88E}"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6A7B79-5AC5-45A8-A570-0459E537EA2A}" type="datetimeFigureOut">
              <a:rPr lang="en-US" smtClean="0"/>
              <a:pPr/>
              <a:t>1/10/2014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5EF4B7-FDE0-4E25-A87C-0F5EB091D88E}" type="slidenum">
              <a:rPr lang="en-US" smtClean="0"/>
              <a:pPr/>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F6A7B79-5AC5-45A8-A570-0459E537EA2A}" type="datetimeFigureOut">
              <a:rPr lang="en-US" smtClean="0"/>
              <a:pPr/>
              <a:t>1/10/2014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5EF4B7-FDE0-4E25-A87C-0F5EB091D88E}"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6A7B79-5AC5-45A8-A570-0459E537EA2A}" type="datetimeFigureOut">
              <a:rPr lang="en-US" smtClean="0"/>
              <a:pPr/>
              <a:t>1/10/2014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5EF4B7-FDE0-4E25-A87C-0F5EB091D88E}"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6A7B79-5AC5-45A8-A570-0459E537EA2A}" type="datetimeFigureOut">
              <a:rPr lang="en-US" smtClean="0"/>
              <a:pPr/>
              <a:t>1/10/2014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5EF4B7-FDE0-4E25-A87C-0F5EB091D88E}" type="slidenum">
              <a:rPr lang="en-US" smtClean="0"/>
              <a:pPr/>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6A7B79-5AC5-45A8-A570-0459E537EA2A}" type="datetimeFigureOut">
              <a:rPr lang="en-US" smtClean="0"/>
              <a:pPr/>
              <a:t>1/10/2014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EF4B7-FDE0-4E25-A87C-0F5EB091D88E}" type="slidenum">
              <a:rPr lang="en-US" smtClean="0"/>
              <a:pPr/>
              <a:t>‹#›</a:t>
            </a:fld>
            <a:endParaRPr lang="en-US"/>
          </a:p>
        </p:txBody>
      </p:sp>
    </p:spTree>
    <p:extLst>
      <p:ext uri="{BB962C8B-B14F-4D97-AF65-F5344CB8AC3E}">
        <p14:creationId xmlns:p14="http://schemas.microsoft.com/office/powerpoint/2010/main" val="20620090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6A7B79-5AC5-45A8-A570-0459E537EA2A}" type="datetimeFigureOut">
              <a:rPr lang="en-US" smtClean="0"/>
              <a:pPr/>
              <a:t>1/10/2014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5EF4B7-FDE0-4E25-A87C-0F5EB091D88E}"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6A7B79-5AC5-45A8-A570-0459E537EA2A}" type="datetimeFigureOut">
              <a:rPr lang="en-US" smtClean="0"/>
              <a:pPr/>
              <a:t>1/10/2014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EF4B7-FDE0-4E25-A87C-0F5EB091D88E}"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6A7B79-5AC5-45A8-A570-0459E537EA2A}" type="datetimeFigureOut">
              <a:rPr lang="en-US" smtClean="0"/>
              <a:pPr/>
              <a:t>1/10/2014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EF4B7-FDE0-4E25-A87C-0F5EB091D88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6A7B79-5AC5-45A8-A570-0459E537EA2A}" type="datetimeFigureOut">
              <a:rPr lang="en-US" smtClean="0"/>
              <a:pPr/>
              <a:t>1/10/2014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EF4B7-FDE0-4E25-A87C-0F5EB091D88E}" type="slidenum">
              <a:rPr lang="en-US" smtClean="0"/>
              <a:pPr/>
              <a:t>‹#›</a:t>
            </a:fld>
            <a:endParaRPr lang="en-US"/>
          </a:p>
        </p:txBody>
      </p:sp>
    </p:spTree>
    <p:extLst>
      <p:ext uri="{BB962C8B-B14F-4D97-AF65-F5344CB8AC3E}">
        <p14:creationId xmlns:p14="http://schemas.microsoft.com/office/powerpoint/2010/main" val="4195141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6A7B79-5AC5-45A8-A570-0459E537EA2A}" type="datetimeFigureOut">
              <a:rPr lang="en-US" smtClean="0"/>
              <a:pPr/>
              <a:t>1/10/2014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5EF4B7-FDE0-4E25-A87C-0F5EB091D88E}" type="slidenum">
              <a:rPr lang="en-US" smtClean="0"/>
              <a:pPr/>
              <a:t>‹#›</a:t>
            </a:fld>
            <a:endParaRPr lang="en-US"/>
          </a:p>
        </p:txBody>
      </p:sp>
    </p:spTree>
    <p:extLst>
      <p:ext uri="{BB962C8B-B14F-4D97-AF65-F5344CB8AC3E}">
        <p14:creationId xmlns:p14="http://schemas.microsoft.com/office/powerpoint/2010/main" val="1946964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6A7B79-5AC5-45A8-A570-0459E537EA2A}" type="datetimeFigureOut">
              <a:rPr lang="en-US" smtClean="0"/>
              <a:pPr/>
              <a:t>1/10/2014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5EF4B7-FDE0-4E25-A87C-0F5EB091D88E}" type="slidenum">
              <a:rPr lang="en-US" smtClean="0"/>
              <a:pPr/>
              <a:t>‹#›</a:t>
            </a:fld>
            <a:endParaRPr lang="en-US"/>
          </a:p>
        </p:txBody>
      </p:sp>
    </p:spTree>
    <p:extLst>
      <p:ext uri="{BB962C8B-B14F-4D97-AF65-F5344CB8AC3E}">
        <p14:creationId xmlns:p14="http://schemas.microsoft.com/office/powerpoint/2010/main" val="2665703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6A7B79-5AC5-45A8-A570-0459E537EA2A}" type="datetimeFigureOut">
              <a:rPr lang="en-US" smtClean="0"/>
              <a:pPr/>
              <a:t>1/10/2014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5EF4B7-FDE0-4E25-A87C-0F5EB091D88E}" type="slidenum">
              <a:rPr lang="en-US" smtClean="0"/>
              <a:pPr/>
              <a:t>‹#›</a:t>
            </a:fld>
            <a:endParaRPr lang="en-US"/>
          </a:p>
        </p:txBody>
      </p:sp>
    </p:spTree>
    <p:extLst>
      <p:ext uri="{BB962C8B-B14F-4D97-AF65-F5344CB8AC3E}">
        <p14:creationId xmlns:p14="http://schemas.microsoft.com/office/powerpoint/2010/main" val="2768429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6A7B79-5AC5-45A8-A570-0459E537EA2A}" type="datetimeFigureOut">
              <a:rPr lang="en-US" smtClean="0"/>
              <a:pPr/>
              <a:t>1/10/2014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5EF4B7-FDE0-4E25-A87C-0F5EB091D88E}" type="slidenum">
              <a:rPr lang="en-US" smtClean="0"/>
              <a:pPr/>
              <a:t>‹#›</a:t>
            </a:fld>
            <a:endParaRPr lang="en-US"/>
          </a:p>
        </p:txBody>
      </p:sp>
    </p:spTree>
    <p:extLst>
      <p:ext uri="{BB962C8B-B14F-4D97-AF65-F5344CB8AC3E}">
        <p14:creationId xmlns:p14="http://schemas.microsoft.com/office/powerpoint/2010/main" val="2748173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6A7B79-5AC5-45A8-A570-0459E537EA2A}" type="datetimeFigureOut">
              <a:rPr lang="en-US" smtClean="0"/>
              <a:pPr/>
              <a:t>1/10/2014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5EF4B7-FDE0-4E25-A87C-0F5EB091D88E}" type="slidenum">
              <a:rPr lang="en-US" smtClean="0"/>
              <a:pPr/>
              <a:t>‹#›</a:t>
            </a:fld>
            <a:endParaRPr lang="en-US"/>
          </a:p>
        </p:txBody>
      </p:sp>
    </p:spTree>
    <p:extLst>
      <p:ext uri="{BB962C8B-B14F-4D97-AF65-F5344CB8AC3E}">
        <p14:creationId xmlns:p14="http://schemas.microsoft.com/office/powerpoint/2010/main" val="2447045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6A7B79-5AC5-45A8-A570-0459E537EA2A}" type="datetimeFigureOut">
              <a:rPr lang="en-US" smtClean="0"/>
              <a:pPr/>
              <a:t>1/10/2014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5EF4B7-FDE0-4E25-A87C-0F5EB091D88E}" type="slidenum">
              <a:rPr lang="en-US" smtClean="0"/>
              <a:pPr/>
              <a:t>‹#›</a:t>
            </a:fld>
            <a:endParaRPr lang="en-US"/>
          </a:p>
        </p:txBody>
      </p:sp>
    </p:spTree>
    <p:extLst>
      <p:ext uri="{BB962C8B-B14F-4D97-AF65-F5344CB8AC3E}">
        <p14:creationId xmlns:p14="http://schemas.microsoft.com/office/powerpoint/2010/main" val="20667021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6A7B79-5AC5-45A8-A570-0459E537EA2A}" type="datetimeFigureOut">
              <a:rPr lang="en-US" smtClean="0"/>
              <a:pPr/>
              <a:t>1/10/2014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5EF4B7-FDE0-4E25-A87C-0F5EB091D88E}" type="slidenum">
              <a:rPr lang="en-US" smtClean="0"/>
              <a:pPr/>
              <a:t>‹#›</a:t>
            </a:fld>
            <a:endParaRPr lang="en-US"/>
          </a:p>
        </p:txBody>
      </p:sp>
    </p:spTree>
    <p:extLst>
      <p:ext uri="{BB962C8B-B14F-4D97-AF65-F5344CB8AC3E}">
        <p14:creationId xmlns:p14="http://schemas.microsoft.com/office/powerpoint/2010/main" val="2190916925"/>
      </p:ext>
    </p:extLst>
  </p:cSld>
  <p:clrMap bg1="lt1" tx1="dk1" bg2="lt2" tx2="dk2" accent1="accent1" accent2="accent2" accent3="accent3" accent4="accent4" accent5="accent5" accent6="accent6" hlink="hlink" folHlink="folHlink"/>
  <p:sldLayoutIdLst>
    <p:sldLayoutId id="2147484068" r:id="rId1"/>
    <p:sldLayoutId id="2147484069" r:id="rId2"/>
    <p:sldLayoutId id="2147484070" r:id="rId3"/>
    <p:sldLayoutId id="2147484071" r:id="rId4"/>
    <p:sldLayoutId id="2147484072" r:id="rId5"/>
    <p:sldLayoutId id="2147484073" r:id="rId6"/>
    <p:sldLayoutId id="2147484074" r:id="rId7"/>
    <p:sldLayoutId id="2147484075" r:id="rId8"/>
    <p:sldLayoutId id="2147484076" r:id="rId9"/>
    <p:sldLayoutId id="2147484077" r:id="rId10"/>
    <p:sldLayoutId id="214748407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533400"/>
            <a:ext cx="8229600" cy="16002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57362" y="22860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DF6A7B79-5AC5-45A8-A570-0459E537EA2A}" type="datetimeFigureOut">
              <a:rPr lang="en-US" smtClean="0"/>
              <a:pPr/>
              <a:t>1/10/2014</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755EF4B7-FDE0-4E25-A87C-0F5EB091D88E}" type="slidenum">
              <a:rPr lang="en-US" smtClean="0"/>
              <a:pPr/>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080" r:id="rId1"/>
    <p:sldLayoutId id="2147484081" r:id="rId2"/>
    <p:sldLayoutId id="2147484082" r:id="rId3"/>
    <p:sldLayoutId id="2147484083" r:id="rId4"/>
    <p:sldLayoutId id="2147484084" r:id="rId5"/>
    <p:sldLayoutId id="2147484085" r:id="rId6"/>
    <p:sldLayoutId id="2147484086" r:id="rId7"/>
    <p:sldLayoutId id="2147484087" r:id="rId8"/>
    <p:sldLayoutId id="2147484088" r:id="rId9"/>
    <p:sldLayoutId id="2147484089" r:id="rId10"/>
    <p:sldLayoutId id="2147484090" r:id="rId11"/>
  </p:sldLayoutIdLst>
  <p:txStyles>
    <p:title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18.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2"/>
          <p:cNvSpPr>
            <a:spLocks noGrp="1"/>
          </p:cNvSpPr>
          <p:nvPr>
            <p:ph type="ctrTitle" idx="4294967295"/>
          </p:nvPr>
        </p:nvSpPr>
        <p:spPr>
          <a:xfrm>
            <a:off x="1752600" y="2130425"/>
            <a:ext cx="7391400" cy="1470025"/>
          </a:xfrm>
        </p:spPr>
        <p:txBody>
          <a:bodyPr>
            <a:normAutofit fontScale="90000"/>
          </a:bodyPr>
          <a:lstStyle/>
          <a:p>
            <a:r>
              <a:rPr lang="en-US" dirty="0" smtClean="0"/>
              <a:t>Introduction to Natural Hazards</a:t>
            </a:r>
          </a:p>
        </p:txBody>
      </p:sp>
      <p:sp>
        <p:nvSpPr>
          <p:cNvPr id="14339" name="Subtitle 1"/>
          <p:cNvSpPr>
            <a:spLocks noGrp="1"/>
          </p:cNvSpPr>
          <p:nvPr>
            <p:ph type="subTitle" idx="4294967295"/>
          </p:nvPr>
        </p:nvSpPr>
        <p:spPr>
          <a:xfrm>
            <a:off x="3810000" y="3810000"/>
            <a:ext cx="5334000" cy="1754188"/>
          </a:xfrm>
        </p:spPr>
        <p:txBody>
          <a:bodyPr/>
          <a:lstStyle/>
          <a:p>
            <a:pPr marL="800100" lvl="2" indent="0" algn="ctr">
              <a:buFont typeface="Wingdings" pitchFamily="2" charset="2"/>
              <a:buNone/>
            </a:pPr>
            <a:r>
              <a:rPr lang="en-US" sz="3600" b="1" dirty="0" smtClean="0">
                <a:solidFill>
                  <a:srgbClr val="C00000"/>
                </a:solidFill>
              </a:rPr>
              <a:t>Chapter 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idx="4294967295"/>
          </p:nvPr>
        </p:nvSpPr>
        <p:spPr>
          <a:xfrm>
            <a:off x="0" y="381000"/>
            <a:ext cx="8991600" cy="1143000"/>
          </a:xfrm>
        </p:spPr>
        <p:txBody>
          <a:bodyPr>
            <a:noAutofit/>
          </a:bodyPr>
          <a:lstStyle/>
          <a:p>
            <a:pPr algn="ctr"/>
            <a:r>
              <a:rPr lang="en-US" sz="3600" dirty="0" smtClean="0"/>
              <a:t>DEATHS AND DAMAGE CAUSED BY NATURAL HAZARDS</a:t>
            </a:r>
          </a:p>
        </p:txBody>
      </p:sp>
      <p:sp>
        <p:nvSpPr>
          <p:cNvPr id="26627" name="Text Placeholder 2"/>
          <p:cNvSpPr>
            <a:spLocks noGrp="1"/>
          </p:cNvSpPr>
          <p:nvPr>
            <p:ph type="body" idx="4294967295"/>
          </p:nvPr>
        </p:nvSpPr>
        <p:spPr>
          <a:xfrm>
            <a:off x="838200" y="1219200"/>
            <a:ext cx="7315200" cy="4495800"/>
          </a:xfrm>
        </p:spPr>
        <p:txBody>
          <a:bodyPr/>
          <a:lstStyle/>
          <a:p>
            <a:r>
              <a:rPr lang="en-US" dirty="0" smtClean="0"/>
              <a:t>To compare the effects of various natural hazards, we look at the greatest loss of life.</a:t>
            </a:r>
          </a:p>
          <a:p>
            <a:pPr marL="0" indent="0">
              <a:buNone/>
            </a:pPr>
            <a:endParaRPr lang="en-US" sz="1600" dirty="0" smtClean="0"/>
          </a:p>
          <a:p>
            <a:r>
              <a:rPr lang="en-US" dirty="0" smtClean="0"/>
              <a:t>Next we look at the property damage</a:t>
            </a:r>
          </a:p>
          <a:p>
            <a:pPr lvl="1">
              <a:buFont typeface="Wingdings" panose="05000000000000000000" pitchFamily="2" charset="2"/>
              <a:buChar char="v"/>
            </a:pPr>
            <a:r>
              <a:rPr lang="en-US" sz="2400" dirty="0" smtClean="0"/>
              <a:t>How much was the cost</a:t>
            </a:r>
          </a:p>
          <a:p>
            <a:pPr lvl="1">
              <a:buFont typeface="Wingdings" panose="05000000000000000000" pitchFamily="2" charset="2"/>
              <a:buChar char="v"/>
            </a:pPr>
            <a:r>
              <a:rPr lang="en-US" sz="2400" dirty="0" smtClean="0"/>
              <a:t>How many people does this damage effect</a:t>
            </a:r>
          </a:p>
          <a:p>
            <a:pPr lvl="1">
              <a:buFont typeface="Wingdings" panose="05000000000000000000" pitchFamily="2" charset="2"/>
              <a:buChar char="v"/>
            </a:pPr>
            <a:r>
              <a:rPr lang="en-US" sz="2400" dirty="0" smtClean="0"/>
              <a:t>The most important to look at is the potential to produce a catastrophe.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idx="4294967295"/>
          </p:nvPr>
        </p:nvSpPr>
        <p:spPr>
          <a:xfrm>
            <a:off x="457200" y="36844"/>
            <a:ext cx="8077200" cy="1143000"/>
          </a:xfrm>
        </p:spPr>
        <p:txBody>
          <a:bodyPr>
            <a:noAutofit/>
          </a:bodyPr>
          <a:lstStyle/>
          <a:p>
            <a:pPr algn="ctr"/>
            <a:r>
              <a:rPr lang="en-US" sz="3600" dirty="0" smtClean="0"/>
              <a:t>Which Hazards Could Cause Catastrophes</a:t>
            </a:r>
          </a:p>
        </p:txBody>
      </p:sp>
      <p:sp>
        <p:nvSpPr>
          <p:cNvPr id="26627" name="Text Placeholder 2"/>
          <p:cNvSpPr>
            <a:spLocks noGrp="1"/>
          </p:cNvSpPr>
          <p:nvPr>
            <p:ph type="body" idx="4294967295"/>
          </p:nvPr>
        </p:nvSpPr>
        <p:spPr>
          <a:xfrm>
            <a:off x="762000" y="1219200"/>
            <a:ext cx="7315200" cy="4876800"/>
          </a:xfrm>
        </p:spPr>
        <p:txBody>
          <a:bodyPr>
            <a:normAutofit/>
          </a:bodyPr>
          <a:lstStyle/>
          <a:p>
            <a:pPr lvl="1"/>
            <a:r>
              <a:rPr lang="en-US" sz="2400" b="1" u="sng" dirty="0" smtClean="0"/>
              <a:t>High risk hazards</a:t>
            </a:r>
          </a:p>
          <a:p>
            <a:pPr marL="320040" lvl="1" indent="0">
              <a:buNone/>
            </a:pPr>
            <a:endParaRPr lang="en-US" sz="1100" u="sng" dirty="0" smtClean="0"/>
          </a:p>
          <a:p>
            <a:pPr lvl="2">
              <a:buFont typeface="Wingdings" panose="05000000000000000000" pitchFamily="2" charset="2"/>
              <a:buChar char="Ø"/>
            </a:pPr>
            <a:r>
              <a:rPr lang="en-US" sz="2400" dirty="0" smtClean="0"/>
              <a:t>Floods</a:t>
            </a:r>
          </a:p>
          <a:p>
            <a:pPr lvl="2">
              <a:buFont typeface="Wingdings" panose="05000000000000000000" pitchFamily="2" charset="2"/>
              <a:buChar char="Ø"/>
            </a:pPr>
            <a:r>
              <a:rPr lang="en-US" sz="2400" dirty="0" smtClean="0"/>
              <a:t>Hurricanes</a:t>
            </a:r>
          </a:p>
          <a:p>
            <a:pPr lvl="2">
              <a:buFont typeface="Wingdings" panose="05000000000000000000" pitchFamily="2" charset="2"/>
              <a:buChar char="Ø"/>
            </a:pPr>
            <a:r>
              <a:rPr lang="en-US" sz="2400" dirty="0" smtClean="0"/>
              <a:t>Tornadoes</a:t>
            </a:r>
          </a:p>
          <a:p>
            <a:pPr lvl="2">
              <a:buFont typeface="Wingdings" panose="05000000000000000000" pitchFamily="2" charset="2"/>
              <a:buChar char="Ø"/>
            </a:pPr>
            <a:r>
              <a:rPr lang="en-US" sz="2400" dirty="0" smtClean="0"/>
              <a:t>Earthquakes</a:t>
            </a:r>
          </a:p>
          <a:p>
            <a:pPr lvl="2">
              <a:buFont typeface="Wingdings" panose="05000000000000000000" pitchFamily="2" charset="2"/>
              <a:buChar char="Ø"/>
            </a:pPr>
            <a:r>
              <a:rPr lang="en-US" sz="2400" dirty="0" smtClean="0"/>
              <a:t>Volcanic Eruptions</a:t>
            </a:r>
          </a:p>
          <a:p>
            <a:pPr lvl="2">
              <a:buFont typeface="Wingdings" panose="05000000000000000000" pitchFamily="2" charset="2"/>
              <a:buChar char="Ø"/>
            </a:pPr>
            <a:r>
              <a:rPr lang="en-US" sz="2400" dirty="0" smtClean="0"/>
              <a:t>Large Wildfires</a:t>
            </a:r>
          </a:p>
          <a:p>
            <a:pPr lvl="2">
              <a:buFont typeface="Wingdings" panose="05000000000000000000" pitchFamily="2" charset="2"/>
              <a:buChar char="Ø"/>
            </a:pPr>
            <a:r>
              <a:rPr lang="en-US" sz="2400" dirty="0" smtClean="0"/>
              <a:t>Heat Waves</a:t>
            </a:r>
          </a:p>
        </p:txBody>
      </p:sp>
    </p:spTree>
    <p:extLst>
      <p:ext uri="{BB962C8B-B14F-4D97-AF65-F5344CB8AC3E}">
        <p14:creationId xmlns:p14="http://schemas.microsoft.com/office/powerpoint/2010/main" val="24036678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a:xfrm>
            <a:off x="356260" y="0"/>
            <a:ext cx="8763000" cy="1143000"/>
          </a:xfrm>
        </p:spPr>
        <p:txBody>
          <a:bodyPr/>
          <a:lstStyle/>
          <a:p>
            <a:r>
              <a:rPr lang="en-US" sz="3600" dirty="0">
                <a:solidFill>
                  <a:prstClr val="black">
                    <a:lumMod val="85000"/>
                    <a:lumOff val="15000"/>
                  </a:prstClr>
                </a:solidFill>
              </a:rPr>
              <a:t>Which Hazards Could Cause Catastrophes</a:t>
            </a:r>
            <a:endParaRPr lang="en-US" sz="4800" dirty="0" smtClean="0"/>
          </a:p>
        </p:txBody>
      </p:sp>
      <p:sp>
        <p:nvSpPr>
          <p:cNvPr id="21507" name="Text Placeholder 2"/>
          <p:cNvSpPr>
            <a:spLocks noGrp="1"/>
          </p:cNvSpPr>
          <p:nvPr>
            <p:ph type="body" idx="4294967295"/>
          </p:nvPr>
        </p:nvSpPr>
        <p:spPr>
          <a:xfrm>
            <a:off x="914400" y="1371600"/>
            <a:ext cx="7315200" cy="4911725"/>
          </a:xfrm>
        </p:spPr>
        <p:txBody>
          <a:bodyPr>
            <a:normAutofit/>
          </a:bodyPr>
          <a:lstStyle/>
          <a:p>
            <a:pPr lvl="1"/>
            <a:r>
              <a:rPr lang="en-US" sz="2400" b="1" u="sng" dirty="0" smtClean="0"/>
              <a:t>Moderate and low risk hazards</a:t>
            </a:r>
          </a:p>
          <a:p>
            <a:pPr lvl="2"/>
            <a:endParaRPr lang="en-US" sz="1200" u="sng" dirty="0" smtClean="0"/>
          </a:p>
          <a:p>
            <a:pPr lvl="2">
              <a:buFont typeface="Wingdings" panose="05000000000000000000" pitchFamily="2" charset="2"/>
              <a:buChar char="Ø"/>
            </a:pPr>
            <a:r>
              <a:rPr lang="en-US" sz="2400" dirty="0" smtClean="0"/>
              <a:t>Landslides (effect a smaller area)</a:t>
            </a:r>
          </a:p>
          <a:p>
            <a:pPr lvl="2">
              <a:buFont typeface="Wingdings" panose="05000000000000000000" pitchFamily="2" charset="2"/>
              <a:buChar char="Ø"/>
            </a:pPr>
            <a:r>
              <a:rPr lang="en-US" sz="2400" dirty="0" smtClean="0"/>
              <a:t>Drought</a:t>
            </a:r>
          </a:p>
          <a:p>
            <a:pPr lvl="2">
              <a:buFont typeface="Wingdings" panose="05000000000000000000" pitchFamily="2" charset="2"/>
              <a:buChar char="Ø"/>
            </a:pPr>
            <a:r>
              <a:rPr lang="en-US" sz="2400" dirty="0" smtClean="0"/>
              <a:t>Coastal Erosion</a:t>
            </a:r>
          </a:p>
          <a:p>
            <a:pPr lvl="2">
              <a:buFont typeface="Wingdings" panose="05000000000000000000" pitchFamily="2" charset="2"/>
              <a:buChar char="Ø"/>
            </a:pPr>
            <a:r>
              <a:rPr lang="en-US" sz="2400" dirty="0" smtClean="0"/>
              <a:t>Frost</a:t>
            </a:r>
          </a:p>
          <a:p>
            <a:pPr lvl="2">
              <a:buFont typeface="Wingdings" panose="05000000000000000000" pitchFamily="2" charset="2"/>
              <a:buChar char="Ø"/>
            </a:pPr>
            <a:r>
              <a:rPr lang="en-US" sz="2400" dirty="0" smtClean="0"/>
              <a:t>Lightening</a:t>
            </a:r>
          </a:p>
          <a:p>
            <a:pPr lvl="2">
              <a:buFont typeface="Wingdings" panose="05000000000000000000" pitchFamily="2" charset="2"/>
              <a:buChar char="Ø"/>
            </a:pPr>
            <a:r>
              <a:rPr lang="en-US" sz="2400" dirty="0" smtClean="0"/>
              <a:t>Expansive Soils</a:t>
            </a:r>
          </a:p>
          <a:p>
            <a:pPr lvl="2">
              <a:buFont typeface="Wingdings" panose="05000000000000000000" pitchFamily="2" charset="2"/>
              <a:buChar char="Ø"/>
            </a:pPr>
            <a:r>
              <a:rPr lang="en-US" sz="2400" dirty="0" smtClean="0"/>
              <a:t>Extra Terrestrial impact</a:t>
            </a:r>
          </a:p>
        </p:txBody>
      </p:sp>
    </p:spTree>
    <p:extLst>
      <p:ext uri="{BB962C8B-B14F-4D97-AF65-F5344CB8AC3E}">
        <p14:creationId xmlns:p14="http://schemas.microsoft.com/office/powerpoint/2010/main" val="6399712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a:xfrm>
            <a:off x="0" y="304800"/>
            <a:ext cx="8991600" cy="838200"/>
          </a:xfrm>
        </p:spPr>
        <p:txBody>
          <a:bodyPr>
            <a:normAutofit/>
          </a:bodyPr>
          <a:lstStyle/>
          <a:p>
            <a:pPr algn="ctr"/>
            <a:r>
              <a:rPr lang="en-US" sz="4000" dirty="0" smtClean="0"/>
              <a:t>Understanding Hazards Through History</a:t>
            </a:r>
          </a:p>
        </p:txBody>
      </p:sp>
      <p:sp>
        <p:nvSpPr>
          <p:cNvPr id="21507" name="Text Placeholder 2"/>
          <p:cNvSpPr>
            <a:spLocks noGrp="1"/>
          </p:cNvSpPr>
          <p:nvPr>
            <p:ph type="body" idx="4294967295"/>
          </p:nvPr>
        </p:nvSpPr>
        <p:spPr>
          <a:xfrm>
            <a:off x="228600" y="990600"/>
            <a:ext cx="8534400" cy="5216525"/>
          </a:xfrm>
        </p:spPr>
        <p:txBody>
          <a:bodyPr>
            <a:normAutofit/>
          </a:bodyPr>
          <a:lstStyle/>
          <a:p>
            <a:r>
              <a:rPr lang="en-US" u="sng" dirty="0" smtClean="0"/>
              <a:t>Natural Hazards are repetitive through history </a:t>
            </a:r>
          </a:p>
          <a:p>
            <a:r>
              <a:rPr lang="en-US" dirty="0" smtClean="0"/>
              <a:t>By studying the </a:t>
            </a:r>
            <a:r>
              <a:rPr lang="en-US" u="sng" dirty="0" smtClean="0"/>
              <a:t>history of natural hazard events</a:t>
            </a:r>
            <a:r>
              <a:rPr lang="en-US" dirty="0" smtClean="0"/>
              <a:t>, we can gain information for a </a:t>
            </a:r>
            <a:r>
              <a:rPr lang="en-US" u="sng" dirty="0" smtClean="0"/>
              <a:t>hazard-reduction plan</a:t>
            </a:r>
            <a:r>
              <a:rPr lang="en-US" dirty="0" smtClean="0"/>
              <a:t>. </a:t>
            </a:r>
          </a:p>
          <a:p>
            <a:pPr marL="0" indent="0">
              <a:buNone/>
            </a:pPr>
            <a:endParaRPr lang="en-US" sz="1200" dirty="0" smtClean="0"/>
          </a:p>
          <a:p>
            <a:pPr lvl="1"/>
            <a:r>
              <a:rPr lang="en-US" sz="2400" dirty="0" smtClean="0"/>
              <a:t>Some of these plans are</a:t>
            </a:r>
          </a:p>
          <a:p>
            <a:pPr lvl="2">
              <a:buFont typeface="Wingdings" panose="05000000000000000000" pitchFamily="2" charset="2"/>
              <a:buChar char="Ø"/>
            </a:pPr>
            <a:r>
              <a:rPr lang="en-US" sz="2400" dirty="0" smtClean="0"/>
              <a:t>Better building requirements (for earthquakes and floods)</a:t>
            </a:r>
          </a:p>
          <a:p>
            <a:pPr lvl="2">
              <a:buFont typeface="Wingdings" panose="05000000000000000000" pitchFamily="2" charset="2"/>
              <a:buChar char="Ø"/>
            </a:pPr>
            <a:r>
              <a:rPr lang="en-US" sz="2400" dirty="0" smtClean="0"/>
              <a:t>Where are natural flood plains</a:t>
            </a:r>
          </a:p>
          <a:p>
            <a:pPr lvl="2">
              <a:buFont typeface="Wingdings" panose="05000000000000000000" pitchFamily="2" charset="2"/>
              <a:buChar char="Ø"/>
            </a:pPr>
            <a:r>
              <a:rPr lang="en-US" sz="2400" dirty="0" smtClean="0"/>
              <a:t>Understand the land for potential landslides</a:t>
            </a:r>
          </a:p>
          <a:p>
            <a:pPr marL="640080" lvl="2" indent="0">
              <a:buNone/>
            </a:pPr>
            <a:endParaRPr lang="en-US" sz="1200" dirty="0" smtClean="0"/>
          </a:p>
          <a:p>
            <a:pPr lvl="1"/>
            <a:r>
              <a:rPr lang="en-US" sz="2400" u="sng" dirty="0" smtClean="0"/>
              <a:t>To totally understand Nature and all its hazards, we must study and understand information to gain a background of the natural processes of the earth</a:t>
            </a:r>
          </a:p>
        </p:txBody>
      </p:sp>
    </p:spTree>
    <p:extLst>
      <p:ext uri="{BB962C8B-B14F-4D97-AF65-F5344CB8AC3E}">
        <p14:creationId xmlns:p14="http://schemas.microsoft.com/office/powerpoint/2010/main" val="2305911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a:xfrm>
            <a:off x="381000" y="228600"/>
            <a:ext cx="8763000" cy="990600"/>
          </a:xfrm>
        </p:spPr>
        <p:txBody>
          <a:bodyPr/>
          <a:lstStyle/>
          <a:p>
            <a:pPr algn="ctr"/>
            <a:r>
              <a:rPr lang="en-US" sz="4800" dirty="0" smtClean="0"/>
              <a:t>Geologic Cycle</a:t>
            </a:r>
          </a:p>
        </p:txBody>
      </p:sp>
      <p:sp>
        <p:nvSpPr>
          <p:cNvPr id="21507" name="Text Placeholder 2"/>
          <p:cNvSpPr>
            <a:spLocks noGrp="1"/>
          </p:cNvSpPr>
          <p:nvPr>
            <p:ph type="body" idx="4294967295"/>
          </p:nvPr>
        </p:nvSpPr>
        <p:spPr>
          <a:xfrm>
            <a:off x="228600" y="914400"/>
            <a:ext cx="8915400" cy="1981199"/>
          </a:xfrm>
        </p:spPr>
        <p:txBody>
          <a:bodyPr>
            <a:normAutofit/>
          </a:bodyPr>
          <a:lstStyle/>
          <a:p>
            <a:r>
              <a:rPr lang="en-US" u="sng" dirty="0" smtClean="0"/>
              <a:t>The Geologic conditions and materials largely govern the type, location, and intensity of natural processes.</a:t>
            </a:r>
          </a:p>
          <a:p>
            <a:r>
              <a:rPr lang="en-US" u="sng" dirty="0" smtClean="0"/>
              <a:t>An understanding of the components and dynamics of the geologic cycle will explain these relationships </a:t>
            </a:r>
          </a:p>
        </p:txBody>
      </p:sp>
      <p:pic>
        <p:nvPicPr>
          <p:cNvPr id="46082" name="Picture 2" descr="http://img.docstoccdn.com/thumb/orig/117080269.png"/>
          <p:cNvPicPr>
            <a:picLocks noChangeAspect="1" noChangeArrowheads="1"/>
          </p:cNvPicPr>
          <p:nvPr/>
        </p:nvPicPr>
        <p:blipFill>
          <a:blip r:embed="rId3" cstate="print"/>
          <a:srcRect/>
          <a:stretch>
            <a:fillRect/>
          </a:stretch>
        </p:blipFill>
        <p:spPr bwMode="auto">
          <a:xfrm>
            <a:off x="1905000" y="2667000"/>
            <a:ext cx="5486400" cy="3429001"/>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a:xfrm>
            <a:off x="228600" y="0"/>
            <a:ext cx="8763000" cy="1143000"/>
          </a:xfrm>
        </p:spPr>
        <p:txBody>
          <a:bodyPr/>
          <a:lstStyle/>
          <a:p>
            <a:pPr algn="ctr"/>
            <a:r>
              <a:rPr lang="en-US" sz="4800" dirty="0" smtClean="0"/>
              <a:t>Geologic Cycle</a:t>
            </a:r>
          </a:p>
        </p:txBody>
      </p:sp>
      <p:sp>
        <p:nvSpPr>
          <p:cNvPr id="21507" name="Text Placeholder 2"/>
          <p:cNvSpPr>
            <a:spLocks noGrp="1"/>
          </p:cNvSpPr>
          <p:nvPr>
            <p:ph type="body" idx="4294967295"/>
          </p:nvPr>
        </p:nvSpPr>
        <p:spPr>
          <a:xfrm>
            <a:off x="685800" y="990600"/>
            <a:ext cx="8001000" cy="5140325"/>
          </a:xfrm>
        </p:spPr>
        <p:txBody>
          <a:bodyPr>
            <a:normAutofit/>
          </a:bodyPr>
          <a:lstStyle/>
          <a:p>
            <a:r>
              <a:rPr lang="en-US" b="1" u="sng" dirty="0" smtClean="0"/>
              <a:t>What describes the Geologic Cycle</a:t>
            </a:r>
          </a:p>
          <a:p>
            <a:pPr lvl="1"/>
            <a:r>
              <a:rPr lang="en-US" dirty="0" smtClean="0"/>
              <a:t>Throughout the 4.6 billion years of the Earth’s history materials on or near the earth’s surface have been created, maintained, and destroyed by numerous physical, chemical, and biological processes.</a:t>
            </a:r>
          </a:p>
          <a:p>
            <a:pPr lvl="1"/>
            <a:r>
              <a:rPr lang="en-US" dirty="0" smtClean="0"/>
              <a:t>These processes produce earth materials, land, water, and atmosphere, necessary for our survival. </a:t>
            </a:r>
          </a:p>
          <a:p>
            <a:pPr lvl="1"/>
            <a:r>
              <a:rPr lang="en-US" dirty="0" smtClean="0"/>
              <a:t>These processes are called the </a:t>
            </a:r>
            <a:r>
              <a:rPr lang="en-US" b="1" u="sng" dirty="0" smtClean="0"/>
              <a:t>geologic cycle</a:t>
            </a:r>
            <a:r>
              <a:rPr lang="en-US" dirty="0" smtClean="0"/>
              <a:t> made up of </a:t>
            </a:r>
          </a:p>
          <a:p>
            <a:pPr lvl="1"/>
            <a:endParaRPr lang="en-US" sz="1200" dirty="0" smtClean="0"/>
          </a:p>
          <a:p>
            <a:pPr lvl="2"/>
            <a:r>
              <a:rPr lang="en-US" b="1" dirty="0" smtClean="0"/>
              <a:t>The Tectonic Cycle</a:t>
            </a:r>
          </a:p>
          <a:p>
            <a:pPr lvl="2"/>
            <a:r>
              <a:rPr lang="en-US" b="1" dirty="0" smtClean="0"/>
              <a:t>The Rock Cycle</a:t>
            </a:r>
          </a:p>
          <a:p>
            <a:pPr lvl="2"/>
            <a:r>
              <a:rPr lang="en-US" b="1" dirty="0" smtClean="0"/>
              <a:t>The Hydrology Cycle</a:t>
            </a:r>
          </a:p>
          <a:p>
            <a:pPr lvl="2"/>
            <a:r>
              <a:rPr lang="en-US" b="1" dirty="0" smtClean="0"/>
              <a:t>The Biogeochemical Cycle</a:t>
            </a:r>
          </a:p>
        </p:txBody>
      </p:sp>
    </p:spTree>
    <p:extLst>
      <p:ext uri="{BB962C8B-B14F-4D97-AF65-F5344CB8AC3E}">
        <p14:creationId xmlns:p14="http://schemas.microsoft.com/office/powerpoint/2010/main" val="18581252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a:xfrm>
            <a:off x="152400" y="0"/>
            <a:ext cx="8763000" cy="1143000"/>
          </a:xfrm>
        </p:spPr>
        <p:txBody>
          <a:bodyPr/>
          <a:lstStyle/>
          <a:p>
            <a:pPr algn="ctr"/>
            <a:r>
              <a:rPr lang="en-US" sz="4800" dirty="0" smtClean="0"/>
              <a:t>Tectonic Cycle</a:t>
            </a:r>
          </a:p>
        </p:txBody>
      </p:sp>
      <p:sp>
        <p:nvSpPr>
          <p:cNvPr id="21507" name="Text Placeholder 2"/>
          <p:cNvSpPr>
            <a:spLocks noGrp="1"/>
          </p:cNvSpPr>
          <p:nvPr>
            <p:ph type="body" idx="4294967295"/>
          </p:nvPr>
        </p:nvSpPr>
        <p:spPr>
          <a:xfrm>
            <a:off x="838200" y="1143000"/>
            <a:ext cx="7467600" cy="4911725"/>
          </a:xfrm>
        </p:spPr>
        <p:txBody>
          <a:bodyPr>
            <a:normAutofit/>
          </a:bodyPr>
          <a:lstStyle/>
          <a:p>
            <a:r>
              <a:rPr lang="en-US" b="1" i="1" u="sng" dirty="0" smtClean="0"/>
              <a:t>Tectonic</a:t>
            </a:r>
            <a:r>
              <a:rPr lang="en-US" i="1" dirty="0" smtClean="0"/>
              <a:t> </a:t>
            </a:r>
            <a:r>
              <a:rPr lang="en-US" dirty="0" smtClean="0"/>
              <a:t>refers to the large-scale geologic processes that form and deform the Earth’s crust and produce landforms such as ocean basins, and continents, and mountains</a:t>
            </a:r>
          </a:p>
          <a:p>
            <a:endParaRPr lang="en-US" sz="1200" dirty="0" smtClean="0"/>
          </a:p>
          <a:p>
            <a:r>
              <a:rPr lang="en-US" dirty="0" smtClean="0"/>
              <a:t>The </a:t>
            </a:r>
            <a:r>
              <a:rPr lang="en-US" b="1" u="sng" dirty="0" smtClean="0"/>
              <a:t>Tectonic cycle</a:t>
            </a:r>
            <a:r>
              <a:rPr lang="en-US" b="1" dirty="0" smtClean="0"/>
              <a:t> </a:t>
            </a:r>
            <a:r>
              <a:rPr lang="en-US" dirty="0" smtClean="0"/>
              <a:t>involves the creation, movement, and destruction of these tectonic plates.</a:t>
            </a:r>
          </a:p>
          <a:p>
            <a:endParaRPr lang="en-US" sz="1200" dirty="0" smtClean="0"/>
          </a:p>
          <a:p>
            <a:r>
              <a:rPr lang="en-US" dirty="0" smtClean="0"/>
              <a:t>It is responsible for the production and distribution of rock and mineral resources invaluable to modern civilization, as well as hazards such as volcanoes and earthquakes.</a:t>
            </a:r>
          </a:p>
        </p:txBody>
      </p:sp>
    </p:spTree>
    <p:extLst>
      <p:ext uri="{BB962C8B-B14F-4D97-AF65-F5344CB8AC3E}">
        <p14:creationId xmlns:p14="http://schemas.microsoft.com/office/powerpoint/2010/main" val="2096311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descr="http://pdsblogs.org/pdsapes810/files/2010/05/Tectonic_plate_boundaries.png"/>
          <p:cNvPicPr>
            <a:picLocks noChangeAspect="1" noChangeArrowheads="1"/>
          </p:cNvPicPr>
          <p:nvPr/>
        </p:nvPicPr>
        <p:blipFill>
          <a:blip r:embed="rId2" cstate="print"/>
          <a:srcRect/>
          <a:stretch>
            <a:fillRect/>
          </a:stretch>
        </p:blipFill>
        <p:spPr bwMode="auto">
          <a:xfrm>
            <a:off x="304800" y="609600"/>
            <a:ext cx="8310242" cy="54102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a:xfrm>
            <a:off x="381000" y="21771"/>
            <a:ext cx="8763000" cy="1143000"/>
          </a:xfrm>
        </p:spPr>
        <p:txBody>
          <a:bodyPr/>
          <a:lstStyle/>
          <a:p>
            <a:pPr algn="ctr"/>
            <a:r>
              <a:rPr lang="en-US" sz="4800" dirty="0" smtClean="0"/>
              <a:t>Rock Cycle</a:t>
            </a:r>
          </a:p>
        </p:txBody>
      </p:sp>
      <p:sp>
        <p:nvSpPr>
          <p:cNvPr id="21507" name="Text Placeholder 2"/>
          <p:cNvSpPr>
            <a:spLocks noGrp="1"/>
          </p:cNvSpPr>
          <p:nvPr>
            <p:ph type="body" idx="4294967295"/>
          </p:nvPr>
        </p:nvSpPr>
        <p:spPr>
          <a:xfrm>
            <a:off x="-76200" y="1143000"/>
            <a:ext cx="4876800" cy="5181600"/>
          </a:xfrm>
        </p:spPr>
        <p:txBody>
          <a:bodyPr>
            <a:normAutofit lnSpcReduction="10000"/>
          </a:bodyPr>
          <a:lstStyle/>
          <a:p>
            <a:r>
              <a:rPr lang="en-US" u="sng" dirty="0" smtClean="0"/>
              <a:t>Rock Cycle</a:t>
            </a:r>
          </a:p>
          <a:p>
            <a:endParaRPr lang="en-US" sz="1000" u="sng" dirty="0" smtClean="0"/>
          </a:p>
          <a:p>
            <a:pPr lvl="1"/>
            <a:r>
              <a:rPr lang="en-US" sz="2400" dirty="0" smtClean="0"/>
              <a:t>Rocks are aggregates of one or more </a:t>
            </a:r>
            <a:r>
              <a:rPr lang="en-US" sz="2400" b="1" i="1" dirty="0" smtClean="0"/>
              <a:t>minerals</a:t>
            </a:r>
            <a:r>
              <a:rPr lang="en-US" sz="2400" dirty="0" smtClean="0"/>
              <a:t>.  </a:t>
            </a:r>
          </a:p>
          <a:p>
            <a:pPr lvl="1"/>
            <a:r>
              <a:rPr lang="en-US" sz="2400" dirty="0" smtClean="0"/>
              <a:t>It is the </a:t>
            </a:r>
            <a:r>
              <a:rPr lang="en-US" sz="2400" u="sng" dirty="0" smtClean="0"/>
              <a:t>largest geologic </a:t>
            </a:r>
            <a:r>
              <a:rPr lang="en-US" sz="2400" dirty="0" smtClean="0"/>
              <a:t>subcycle and it is linked to all the other subcycles</a:t>
            </a:r>
          </a:p>
          <a:p>
            <a:pPr lvl="2"/>
            <a:r>
              <a:rPr lang="en-US" sz="2400" dirty="0" smtClean="0"/>
              <a:t>Depends on:</a:t>
            </a:r>
          </a:p>
          <a:p>
            <a:pPr lvl="3">
              <a:buFont typeface="Wingdings" panose="05000000000000000000" pitchFamily="2" charset="2"/>
              <a:buChar char="v"/>
            </a:pPr>
            <a:r>
              <a:rPr lang="en-US" sz="2400" dirty="0" smtClean="0"/>
              <a:t> The </a:t>
            </a:r>
            <a:r>
              <a:rPr lang="en-US" sz="2400" u="sng" dirty="0" smtClean="0"/>
              <a:t>tectonic cycle </a:t>
            </a:r>
            <a:r>
              <a:rPr lang="en-US" sz="2400" dirty="0" smtClean="0"/>
              <a:t>for heat and </a:t>
            </a:r>
            <a:r>
              <a:rPr lang="en-US" sz="2400" u="sng" dirty="0" smtClean="0"/>
              <a:t>energy</a:t>
            </a:r>
          </a:p>
          <a:p>
            <a:pPr lvl="3">
              <a:buFont typeface="Wingdings" panose="05000000000000000000" pitchFamily="2" charset="2"/>
              <a:buChar char="v"/>
            </a:pPr>
            <a:r>
              <a:rPr lang="en-US" sz="2400" dirty="0" smtClean="0"/>
              <a:t>The </a:t>
            </a:r>
            <a:r>
              <a:rPr lang="en-US" sz="2400" u="sng" dirty="0" smtClean="0"/>
              <a:t>biogeochemical cycle </a:t>
            </a:r>
            <a:r>
              <a:rPr lang="en-US" sz="2400" dirty="0" smtClean="0"/>
              <a:t>for </a:t>
            </a:r>
            <a:r>
              <a:rPr lang="en-US" sz="2400" u="sng" dirty="0" smtClean="0"/>
              <a:t>materials</a:t>
            </a:r>
          </a:p>
          <a:p>
            <a:pPr lvl="3">
              <a:buFont typeface="Wingdings" panose="05000000000000000000" pitchFamily="2" charset="2"/>
              <a:buChar char="v"/>
            </a:pPr>
            <a:r>
              <a:rPr lang="en-US" sz="2400" dirty="0" smtClean="0"/>
              <a:t>The </a:t>
            </a:r>
            <a:r>
              <a:rPr lang="en-US" sz="2400" u="sng" dirty="0" smtClean="0"/>
              <a:t>hydrologic cycle </a:t>
            </a:r>
            <a:r>
              <a:rPr lang="en-US" sz="2400" dirty="0" smtClean="0"/>
              <a:t>for </a:t>
            </a:r>
            <a:r>
              <a:rPr lang="en-US" sz="2400" u="sng" dirty="0" smtClean="0"/>
              <a:t>water</a:t>
            </a:r>
            <a:r>
              <a:rPr lang="en-US" sz="2400" dirty="0" smtClean="0"/>
              <a:t>.</a:t>
            </a:r>
          </a:p>
        </p:txBody>
      </p:sp>
      <p:pic>
        <p:nvPicPr>
          <p:cNvPr id="39938" name="Picture 2" descr="http://csmres.jmu.edu/geollab/fichter/Wilson/rockcycl.gif"/>
          <p:cNvPicPr>
            <a:picLocks noChangeAspect="1" noChangeArrowheads="1"/>
          </p:cNvPicPr>
          <p:nvPr/>
        </p:nvPicPr>
        <p:blipFill>
          <a:blip r:embed="rId3" cstate="print"/>
          <a:srcRect/>
          <a:stretch>
            <a:fillRect/>
          </a:stretch>
        </p:blipFill>
        <p:spPr bwMode="auto">
          <a:xfrm>
            <a:off x="4876800" y="1676400"/>
            <a:ext cx="4096698" cy="3811828"/>
          </a:xfrm>
          <a:prstGeom prst="rect">
            <a:avLst/>
          </a:prstGeom>
          <a:noFill/>
        </p:spPr>
      </p:pic>
    </p:spTree>
    <p:extLst>
      <p:ext uri="{BB962C8B-B14F-4D97-AF65-F5344CB8AC3E}">
        <p14:creationId xmlns:p14="http://schemas.microsoft.com/office/powerpoint/2010/main" val="36492273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a:xfrm>
            <a:off x="381000" y="304800"/>
            <a:ext cx="8763000" cy="762000"/>
          </a:xfrm>
        </p:spPr>
        <p:txBody>
          <a:bodyPr>
            <a:normAutofit fontScale="90000"/>
          </a:bodyPr>
          <a:lstStyle/>
          <a:p>
            <a:pPr algn="ctr"/>
            <a:r>
              <a:rPr lang="en-US" sz="4800" dirty="0" smtClean="0"/>
              <a:t>Hydrologic Cycle</a:t>
            </a:r>
          </a:p>
        </p:txBody>
      </p:sp>
      <p:sp>
        <p:nvSpPr>
          <p:cNvPr id="21507" name="Text Placeholder 2"/>
          <p:cNvSpPr>
            <a:spLocks noGrp="1"/>
          </p:cNvSpPr>
          <p:nvPr>
            <p:ph type="body" idx="4294967295"/>
          </p:nvPr>
        </p:nvSpPr>
        <p:spPr>
          <a:xfrm>
            <a:off x="4983678" y="1143000"/>
            <a:ext cx="4026725" cy="4648200"/>
          </a:xfrm>
        </p:spPr>
        <p:txBody>
          <a:bodyPr>
            <a:normAutofit/>
          </a:bodyPr>
          <a:lstStyle/>
          <a:p>
            <a:r>
              <a:rPr lang="en-US" u="sng" dirty="0" smtClean="0"/>
              <a:t>Hydrologic Cycle</a:t>
            </a:r>
          </a:p>
          <a:p>
            <a:endParaRPr lang="en-US" sz="1100" u="sng" dirty="0" smtClean="0"/>
          </a:p>
          <a:p>
            <a:pPr lvl="1"/>
            <a:r>
              <a:rPr lang="en-US" sz="2400" dirty="0" smtClean="0"/>
              <a:t>Water Vapor in the air, returns to the earth through precipitation, from the earth through streams, ground water and evaporation or evapotranspiration returns to the oceans and the air to start again</a:t>
            </a:r>
            <a:r>
              <a:rPr lang="en-US" sz="2800" dirty="0" smtClean="0"/>
              <a:t>.</a:t>
            </a:r>
          </a:p>
        </p:txBody>
      </p:sp>
      <p:pic>
        <p:nvPicPr>
          <p:cNvPr id="4" name="Picture 4" descr="http://www.atmos.uiuc.edu/earths_atmosphere/images/water_cycle/hydrologic_cycle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990600"/>
            <a:ext cx="4876800" cy="5106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92273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a:xfrm>
            <a:off x="914400" y="457200"/>
            <a:ext cx="7315200" cy="685800"/>
          </a:xfrm>
        </p:spPr>
        <p:txBody>
          <a:bodyPr>
            <a:normAutofit/>
          </a:bodyPr>
          <a:lstStyle/>
          <a:p>
            <a:pPr algn="ctr"/>
            <a:r>
              <a:rPr lang="en-US" sz="3600" dirty="0" smtClean="0"/>
              <a:t>Framework for Each Chapter</a:t>
            </a:r>
          </a:p>
        </p:txBody>
      </p:sp>
      <p:sp>
        <p:nvSpPr>
          <p:cNvPr id="17411" name="Text Placeholder 2"/>
          <p:cNvSpPr>
            <a:spLocks noGrp="1"/>
          </p:cNvSpPr>
          <p:nvPr>
            <p:ph type="body" idx="4294967295"/>
          </p:nvPr>
        </p:nvSpPr>
        <p:spPr>
          <a:xfrm>
            <a:off x="533400" y="1066800"/>
            <a:ext cx="8153400" cy="4953000"/>
          </a:xfrm>
        </p:spPr>
        <p:txBody>
          <a:bodyPr>
            <a:normAutofit/>
          </a:bodyPr>
          <a:lstStyle/>
          <a:p>
            <a:pPr>
              <a:buFont typeface="Wingdings" panose="05000000000000000000" pitchFamily="2" charset="2"/>
              <a:buChar char="Ø"/>
            </a:pPr>
            <a:r>
              <a:rPr lang="en-US" dirty="0" smtClean="0"/>
              <a:t>Learn the Objectives of the Chapter</a:t>
            </a:r>
          </a:p>
          <a:p>
            <a:pPr>
              <a:buFont typeface="Wingdings" panose="05000000000000000000" pitchFamily="2" charset="2"/>
              <a:buChar char="Ø"/>
            </a:pPr>
            <a:r>
              <a:rPr lang="en-US" dirty="0" smtClean="0"/>
              <a:t>Introduction to each hazard</a:t>
            </a:r>
          </a:p>
          <a:p>
            <a:pPr>
              <a:buFont typeface="Wingdings" panose="05000000000000000000" pitchFamily="2" charset="2"/>
              <a:buChar char="Ø"/>
            </a:pPr>
            <a:r>
              <a:rPr lang="en-US" dirty="0" smtClean="0"/>
              <a:t>Examine the processes of the hazard</a:t>
            </a:r>
          </a:p>
          <a:p>
            <a:pPr>
              <a:buFont typeface="Wingdings" panose="05000000000000000000" pitchFamily="2" charset="2"/>
              <a:buChar char="Ø"/>
            </a:pPr>
            <a:r>
              <a:rPr lang="en-US" dirty="0" smtClean="0"/>
              <a:t>The cycle of the hazard</a:t>
            </a:r>
          </a:p>
          <a:p>
            <a:pPr>
              <a:buFont typeface="Wingdings" panose="05000000000000000000" pitchFamily="2" charset="2"/>
              <a:buChar char="Ø"/>
            </a:pPr>
            <a:r>
              <a:rPr lang="en-US" dirty="0" smtClean="0"/>
              <a:t>Geographic regions at risk of this hazard</a:t>
            </a:r>
          </a:p>
          <a:p>
            <a:pPr>
              <a:buFont typeface="Wingdings" panose="05000000000000000000" pitchFamily="2" charset="2"/>
              <a:buChar char="Ø"/>
            </a:pPr>
            <a:r>
              <a:rPr lang="en-US" dirty="0" smtClean="0"/>
              <a:t>Natural functions of the hazard</a:t>
            </a:r>
          </a:p>
          <a:p>
            <a:pPr>
              <a:buFont typeface="Wingdings" panose="05000000000000000000" pitchFamily="2" charset="2"/>
              <a:buChar char="Ø"/>
            </a:pPr>
            <a:r>
              <a:rPr lang="en-US" dirty="0" smtClean="0"/>
              <a:t>Human interaction with the hazard</a:t>
            </a:r>
          </a:p>
          <a:p>
            <a:pPr>
              <a:buFont typeface="Wingdings" panose="05000000000000000000" pitchFamily="2" charset="2"/>
              <a:buChar char="Ø"/>
            </a:pPr>
            <a:r>
              <a:rPr lang="en-US" dirty="0" smtClean="0"/>
              <a:t>Minimizing the risk of the hazard</a:t>
            </a:r>
          </a:p>
          <a:p>
            <a:pPr>
              <a:buFont typeface="Wingdings" panose="05000000000000000000" pitchFamily="2" charset="2"/>
              <a:buChar char="Ø"/>
            </a:pPr>
            <a:r>
              <a:rPr lang="en-US" dirty="0" smtClean="0"/>
              <a:t>Looking at the Perception of and Adjustments to the risks of the hazard</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idx="4294967295"/>
          </p:nvPr>
        </p:nvSpPr>
        <p:spPr>
          <a:xfrm>
            <a:off x="1219200" y="0"/>
            <a:ext cx="6934200" cy="1143000"/>
          </a:xfrm>
        </p:spPr>
        <p:txBody>
          <a:bodyPr/>
          <a:lstStyle/>
          <a:p>
            <a:pPr algn="ctr"/>
            <a:r>
              <a:rPr lang="en-US" sz="4800" dirty="0" smtClean="0"/>
              <a:t> </a:t>
            </a:r>
            <a:r>
              <a:rPr lang="en-US" sz="4400" dirty="0" smtClean="0"/>
              <a:t>Biogeochemical Cycles</a:t>
            </a:r>
          </a:p>
        </p:txBody>
      </p:sp>
      <p:sp>
        <p:nvSpPr>
          <p:cNvPr id="3" name="Text Placeholder 2"/>
          <p:cNvSpPr>
            <a:spLocks noGrp="1"/>
          </p:cNvSpPr>
          <p:nvPr>
            <p:ph type="body" idx="4294967295"/>
          </p:nvPr>
        </p:nvSpPr>
        <p:spPr>
          <a:xfrm>
            <a:off x="457200" y="1066800"/>
            <a:ext cx="8458200" cy="5257800"/>
          </a:xfrm>
        </p:spPr>
        <p:txBody>
          <a:bodyPr rtlCol="0">
            <a:normAutofit fontScale="92500" lnSpcReduction="10000"/>
          </a:bodyPr>
          <a:lstStyle/>
          <a:p>
            <a:pPr marL="274320" indent="-274320" fontAlgn="auto">
              <a:spcAft>
                <a:spcPts val="0"/>
              </a:spcAft>
              <a:buFont typeface="Arial" pitchFamily="34" charset="0"/>
              <a:buChar char="•"/>
              <a:defRPr/>
            </a:pPr>
            <a:endParaRPr lang="en-US" sz="2600" b="1" dirty="0" smtClean="0"/>
          </a:p>
          <a:p>
            <a:pPr marL="274320" indent="-274320" fontAlgn="auto">
              <a:spcAft>
                <a:spcPts val="0"/>
              </a:spcAft>
              <a:buFont typeface="Arial" pitchFamily="34" charset="0"/>
              <a:buChar char="•"/>
              <a:defRPr/>
            </a:pPr>
            <a:r>
              <a:rPr lang="en-US" sz="2600" dirty="0" smtClean="0"/>
              <a:t>The </a:t>
            </a:r>
            <a:r>
              <a:rPr lang="en-US" sz="2600" u="sng" dirty="0" smtClean="0"/>
              <a:t>transfer or cycling of a chemical element or elements through the atmosphere, lithosphere, hydrosphere, and biosphere</a:t>
            </a:r>
          </a:p>
          <a:p>
            <a:pPr marL="274320" indent="-274320" fontAlgn="auto">
              <a:spcAft>
                <a:spcPts val="0"/>
              </a:spcAft>
              <a:buFont typeface="Arial" pitchFamily="34" charset="0"/>
              <a:buChar char="•"/>
              <a:defRPr/>
            </a:pPr>
            <a:endParaRPr lang="en-US" sz="1400" dirty="0" smtClean="0"/>
          </a:p>
          <a:p>
            <a:pPr marL="274320" indent="-274320" fontAlgn="auto">
              <a:spcAft>
                <a:spcPts val="0"/>
              </a:spcAft>
              <a:buFont typeface="Arial" pitchFamily="34" charset="0"/>
              <a:buChar char="•"/>
              <a:defRPr/>
            </a:pPr>
            <a:r>
              <a:rPr lang="en-US" sz="2600" dirty="0" smtClean="0"/>
              <a:t>The </a:t>
            </a:r>
            <a:r>
              <a:rPr lang="en-US" sz="2600" u="sng" dirty="0" smtClean="0"/>
              <a:t>tectonic cycle provides water from volcanic processes as well as heat and energy used to for and change the earth materials</a:t>
            </a:r>
          </a:p>
          <a:p>
            <a:pPr marL="274320" indent="-274320" fontAlgn="auto">
              <a:spcAft>
                <a:spcPts val="0"/>
              </a:spcAft>
              <a:buFont typeface="Arial" pitchFamily="34" charset="0"/>
              <a:buChar char="•"/>
              <a:defRPr/>
            </a:pPr>
            <a:endParaRPr lang="en-US" sz="1400" dirty="0" smtClean="0"/>
          </a:p>
          <a:p>
            <a:pPr marL="274320" indent="-274320" fontAlgn="auto">
              <a:spcAft>
                <a:spcPts val="0"/>
              </a:spcAft>
              <a:buFont typeface="Arial" pitchFamily="34" charset="0"/>
              <a:buChar char="•"/>
              <a:defRPr/>
            </a:pPr>
            <a:r>
              <a:rPr lang="en-US" sz="2600" dirty="0" smtClean="0"/>
              <a:t>The </a:t>
            </a:r>
            <a:r>
              <a:rPr lang="en-US" sz="2600" u="sng" dirty="0" smtClean="0"/>
              <a:t>rock and hydrologic cycles are involved in many processes that transfer and store chemical in water, soil and rock.</a:t>
            </a:r>
          </a:p>
          <a:p>
            <a:pPr marL="274320" indent="-274320" fontAlgn="auto">
              <a:spcAft>
                <a:spcPts val="0"/>
              </a:spcAft>
              <a:buFont typeface="Arial" pitchFamily="34" charset="0"/>
              <a:buChar char="•"/>
              <a:defRPr/>
            </a:pPr>
            <a:endParaRPr lang="en-US" sz="1400" dirty="0" smtClean="0"/>
          </a:p>
          <a:p>
            <a:pPr marL="274320" indent="-274320" fontAlgn="auto">
              <a:spcAft>
                <a:spcPts val="0"/>
              </a:spcAft>
              <a:buFont typeface="Arial" pitchFamily="34" charset="0"/>
              <a:buChar char="•"/>
              <a:defRPr/>
            </a:pPr>
            <a:r>
              <a:rPr lang="en-US" sz="2600" dirty="0" smtClean="0"/>
              <a:t>Biogeochemical cycles can most easily be described as the </a:t>
            </a:r>
            <a:r>
              <a:rPr lang="en-US" sz="2600" u="sng" dirty="0" smtClean="0"/>
              <a:t>transfer of chemical elements through a series of storage compartments or reservoirs</a:t>
            </a:r>
          </a:p>
          <a:p>
            <a:pPr marL="274320" indent="-274320" fontAlgn="auto">
              <a:spcAft>
                <a:spcPts val="0"/>
              </a:spcAft>
              <a:buFont typeface="Arial" pitchFamily="34" charset="0"/>
              <a:buChar char="•"/>
              <a:defRPr/>
            </a:pPr>
            <a:endParaRPr lang="en-US" sz="1300" u="sng" dirty="0" smtClean="0"/>
          </a:p>
          <a:p>
            <a:pPr lvl="2">
              <a:buFont typeface="Wingdings" panose="05000000000000000000" pitchFamily="2" charset="2"/>
              <a:buChar char="v"/>
              <a:defRPr/>
            </a:pPr>
            <a:r>
              <a:rPr lang="en-US" sz="2400" dirty="0" smtClean="0"/>
              <a:t>Air, Soil, Groundwater and Vegetations</a:t>
            </a:r>
          </a:p>
          <a:p>
            <a:pPr marL="274320" indent="-274320" fontAlgn="auto">
              <a:spcAft>
                <a:spcPts val="0"/>
              </a:spcAft>
              <a:buFont typeface="Arial" pitchFamily="34" charset="0"/>
              <a:buChar char="•"/>
              <a:defRPr/>
            </a:pPr>
            <a:endParaRPr lang="en-U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filebox.vt.edu/users/chagedor/biol_4684/Cycles/cycles.gif"/>
          <p:cNvPicPr>
            <a:picLocks noChangeAspect="1" noChangeArrowheads="1"/>
          </p:cNvPicPr>
          <p:nvPr/>
        </p:nvPicPr>
        <p:blipFill>
          <a:blip r:embed="rId2" cstate="print"/>
          <a:srcRect/>
          <a:stretch>
            <a:fillRect/>
          </a:stretch>
        </p:blipFill>
        <p:spPr bwMode="auto">
          <a:xfrm>
            <a:off x="794657" y="762000"/>
            <a:ext cx="7434117" cy="5099124"/>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idx="4294967295"/>
          </p:nvPr>
        </p:nvSpPr>
        <p:spPr>
          <a:xfrm>
            <a:off x="304800" y="228600"/>
            <a:ext cx="8305800" cy="1143000"/>
          </a:xfrm>
        </p:spPr>
        <p:txBody>
          <a:bodyPr>
            <a:noAutofit/>
          </a:bodyPr>
          <a:lstStyle/>
          <a:p>
            <a:pPr algn="ctr"/>
            <a:r>
              <a:rPr lang="en-US" sz="3200" dirty="0" smtClean="0"/>
              <a:t>Fundamental Concepts for Understanding Natural Processes as Hazards</a:t>
            </a:r>
          </a:p>
        </p:txBody>
      </p:sp>
      <p:sp>
        <p:nvSpPr>
          <p:cNvPr id="29699" name="Text Placeholder 2"/>
          <p:cNvSpPr>
            <a:spLocks noGrp="1"/>
          </p:cNvSpPr>
          <p:nvPr>
            <p:ph type="body" idx="4294967295"/>
          </p:nvPr>
        </p:nvSpPr>
        <p:spPr>
          <a:xfrm>
            <a:off x="152400" y="1066800"/>
            <a:ext cx="8839200" cy="5486400"/>
          </a:xfrm>
        </p:spPr>
        <p:txBody>
          <a:bodyPr>
            <a:normAutofit/>
          </a:bodyPr>
          <a:lstStyle/>
          <a:p>
            <a:r>
              <a:rPr lang="en-US" b="1" u="sng" dirty="0" smtClean="0"/>
              <a:t>Five Basic Concepts to Understanding Natural Hazards</a:t>
            </a:r>
          </a:p>
          <a:p>
            <a:pPr lvl="1"/>
            <a:endParaRPr lang="en-US" sz="1000" dirty="0" smtClean="0"/>
          </a:p>
          <a:p>
            <a:pPr marL="777240" lvl="1" indent="-457200">
              <a:buFont typeface="+mj-lt"/>
              <a:buAutoNum type="arabicPeriod"/>
            </a:pPr>
            <a:r>
              <a:rPr lang="en-US" sz="2400" dirty="0" smtClean="0"/>
              <a:t>Hazards are </a:t>
            </a:r>
            <a:r>
              <a:rPr lang="en-US" sz="2400" u="sng" dirty="0" smtClean="0"/>
              <a:t>predictable from scientific evaluation</a:t>
            </a:r>
          </a:p>
          <a:p>
            <a:pPr lvl="1">
              <a:buFont typeface="+mj-lt"/>
              <a:buAutoNum type="arabicPeriod"/>
            </a:pPr>
            <a:endParaRPr lang="en-US" sz="1000" dirty="0" smtClean="0"/>
          </a:p>
          <a:p>
            <a:pPr marL="777240" lvl="1" indent="-457200">
              <a:buFont typeface="+mj-lt"/>
              <a:buAutoNum type="arabicPeriod"/>
            </a:pPr>
            <a:r>
              <a:rPr lang="en-US" sz="2400" u="sng" dirty="0" smtClean="0"/>
              <a:t>Risk analysis is an important component </a:t>
            </a:r>
            <a:r>
              <a:rPr lang="en-US" sz="2400" dirty="0" smtClean="0"/>
              <a:t>in understanding the effects of hazardous processes</a:t>
            </a:r>
          </a:p>
          <a:p>
            <a:pPr lvl="1">
              <a:buFont typeface="+mj-lt"/>
              <a:buAutoNum type="arabicPeriod"/>
            </a:pPr>
            <a:endParaRPr lang="en-US" sz="1000" dirty="0" smtClean="0"/>
          </a:p>
          <a:p>
            <a:pPr marL="777240" lvl="1" indent="-457200">
              <a:buFont typeface="+mj-lt"/>
              <a:buAutoNum type="arabicPeriod"/>
            </a:pPr>
            <a:r>
              <a:rPr lang="en-US" sz="2400" dirty="0" smtClean="0"/>
              <a:t>Linkages exists between different natural hazards as well as between </a:t>
            </a:r>
            <a:r>
              <a:rPr lang="en-US" sz="2400" u="sng" dirty="0" smtClean="0"/>
              <a:t>hazards and the physical environment</a:t>
            </a:r>
          </a:p>
          <a:p>
            <a:pPr lvl="1">
              <a:buFont typeface="+mj-lt"/>
              <a:buAutoNum type="arabicPeriod"/>
            </a:pPr>
            <a:endParaRPr lang="en-US" sz="1000" dirty="0" smtClean="0"/>
          </a:p>
          <a:p>
            <a:pPr marL="777240" lvl="1" indent="-457200">
              <a:buFont typeface="+mj-lt"/>
              <a:buAutoNum type="arabicPeriod"/>
            </a:pPr>
            <a:r>
              <a:rPr lang="en-US" sz="2400" u="sng" dirty="0" smtClean="0"/>
              <a:t>Hazardous events that previously produced disasters are now producing catastrophes</a:t>
            </a:r>
          </a:p>
          <a:p>
            <a:pPr lvl="1">
              <a:buFont typeface="+mj-lt"/>
              <a:buAutoNum type="arabicPeriod"/>
            </a:pPr>
            <a:endParaRPr lang="en-US" sz="1000" dirty="0" smtClean="0"/>
          </a:p>
          <a:p>
            <a:pPr marL="777240" lvl="1" indent="-457200">
              <a:buFont typeface="+mj-lt"/>
              <a:buAutoNum type="arabicPeriod"/>
            </a:pPr>
            <a:r>
              <a:rPr lang="en-US" sz="2400" u="sng" dirty="0" smtClean="0"/>
              <a:t>Consequences of hazards can be minimized</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idx="4294967295"/>
          </p:nvPr>
        </p:nvSpPr>
        <p:spPr>
          <a:xfrm>
            <a:off x="152400" y="304800"/>
            <a:ext cx="9067800" cy="1143000"/>
          </a:xfrm>
        </p:spPr>
        <p:txBody>
          <a:bodyPr>
            <a:noAutofit/>
          </a:bodyPr>
          <a:lstStyle/>
          <a:p>
            <a:pPr algn="ctr"/>
            <a:r>
              <a:rPr lang="en-US" sz="3200" dirty="0" smtClean="0"/>
              <a:t>Concept: 1  </a:t>
            </a:r>
            <a:br>
              <a:rPr lang="en-US" sz="3200" dirty="0" smtClean="0"/>
            </a:br>
            <a:r>
              <a:rPr lang="en-US" sz="3200" u="sng" dirty="0" smtClean="0"/>
              <a:t>Hazards are  Predictable from Scientific Evaluation</a:t>
            </a:r>
          </a:p>
        </p:txBody>
      </p:sp>
      <p:sp>
        <p:nvSpPr>
          <p:cNvPr id="30723" name="Text Placeholder 2"/>
          <p:cNvSpPr>
            <a:spLocks noGrp="1"/>
          </p:cNvSpPr>
          <p:nvPr>
            <p:ph type="body" idx="4294967295"/>
          </p:nvPr>
        </p:nvSpPr>
        <p:spPr>
          <a:xfrm>
            <a:off x="609600" y="1752600"/>
            <a:ext cx="8153400" cy="4800600"/>
          </a:xfrm>
        </p:spPr>
        <p:txBody>
          <a:bodyPr>
            <a:normAutofit/>
          </a:bodyPr>
          <a:lstStyle/>
          <a:p>
            <a:r>
              <a:rPr lang="en-US" sz="2800" u="sng" dirty="0" smtClean="0"/>
              <a:t>Science and Natural Hazards</a:t>
            </a:r>
            <a:endParaRPr lang="en-US" sz="2800" dirty="0" smtClean="0"/>
          </a:p>
          <a:p>
            <a:pPr lvl="1"/>
            <a:endParaRPr lang="en-US" sz="1600" u="sng" dirty="0" smtClean="0"/>
          </a:p>
          <a:p>
            <a:pPr lvl="1"/>
            <a:r>
              <a:rPr lang="en-US" sz="2400" u="sng" dirty="0" smtClean="0"/>
              <a:t>Use of the Scientific Method</a:t>
            </a:r>
          </a:p>
          <a:p>
            <a:pPr lvl="2"/>
            <a:r>
              <a:rPr lang="en-US" sz="2400" u="sng" dirty="0" smtClean="0"/>
              <a:t>Formulate a question</a:t>
            </a:r>
          </a:p>
          <a:p>
            <a:pPr lvl="2"/>
            <a:r>
              <a:rPr lang="en-US" sz="2400" u="sng" dirty="0" smtClean="0"/>
              <a:t>Develop a hypothesis</a:t>
            </a:r>
          </a:p>
          <a:p>
            <a:pPr lvl="2"/>
            <a:r>
              <a:rPr lang="en-US" sz="2400" u="sng" dirty="0" smtClean="0"/>
              <a:t>Test the hypothesis with experiments</a:t>
            </a:r>
          </a:p>
          <a:p>
            <a:pPr lvl="1"/>
            <a:r>
              <a:rPr lang="en-US" sz="2400" dirty="0" smtClean="0"/>
              <a:t>From the </a:t>
            </a:r>
            <a:r>
              <a:rPr lang="en-US" sz="2400" u="sng" dirty="0" smtClean="0"/>
              <a:t>results of the experiments, develop a conclusion</a:t>
            </a:r>
          </a:p>
          <a:p>
            <a:endParaRPr lang="en-US" u="sng" dirty="0" smtClean="0"/>
          </a:p>
          <a:p>
            <a:r>
              <a:rPr lang="en-US" u="sng" dirty="0" smtClean="0"/>
              <a:t>Use Scientific Method to understand and develop a predict natural hazards</a:t>
            </a:r>
          </a:p>
          <a:p>
            <a:pPr lvl="1">
              <a:buNone/>
            </a:pPr>
            <a:endParaRPr lang="en-US" sz="26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descr="http://mail.colonial.net/~hkaiter/A_IMAGES/sci_meth.gif"/>
          <p:cNvPicPr>
            <a:picLocks noChangeAspect="1" noChangeArrowheads="1"/>
          </p:cNvPicPr>
          <p:nvPr/>
        </p:nvPicPr>
        <p:blipFill>
          <a:blip r:embed="rId2" cstate="print"/>
          <a:srcRect/>
          <a:stretch>
            <a:fillRect/>
          </a:stretch>
        </p:blipFill>
        <p:spPr bwMode="auto">
          <a:xfrm>
            <a:off x="2438400" y="609600"/>
            <a:ext cx="4191000" cy="5386889"/>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idx="4294967295"/>
          </p:nvPr>
        </p:nvSpPr>
        <p:spPr>
          <a:xfrm>
            <a:off x="0" y="228600"/>
            <a:ext cx="9144000" cy="685800"/>
          </a:xfrm>
        </p:spPr>
        <p:txBody>
          <a:bodyPr>
            <a:noAutofit/>
          </a:bodyPr>
          <a:lstStyle/>
          <a:p>
            <a:r>
              <a:rPr lang="en-US" sz="3200" dirty="0" smtClean="0"/>
              <a:t>Hazards are  Predictable from Scientific Evaluation</a:t>
            </a:r>
          </a:p>
        </p:txBody>
      </p:sp>
      <p:sp>
        <p:nvSpPr>
          <p:cNvPr id="32771" name="Text Placeholder 2"/>
          <p:cNvSpPr>
            <a:spLocks noGrp="1"/>
          </p:cNvSpPr>
          <p:nvPr>
            <p:ph type="body" idx="4294967295"/>
          </p:nvPr>
        </p:nvSpPr>
        <p:spPr>
          <a:xfrm>
            <a:off x="0" y="990600"/>
            <a:ext cx="9144000" cy="5410200"/>
          </a:xfrm>
        </p:spPr>
        <p:txBody>
          <a:bodyPr>
            <a:normAutofit/>
          </a:bodyPr>
          <a:lstStyle/>
          <a:p>
            <a:pPr lvl="1"/>
            <a:r>
              <a:rPr lang="en-US" sz="2400" b="1" u="sng" dirty="0" smtClean="0"/>
              <a:t>Hazards are Natural Processes</a:t>
            </a:r>
          </a:p>
          <a:p>
            <a:pPr lvl="2"/>
            <a:r>
              <a:rPr lang="en-US" sz="2200" dirty="0" smtClean="0"/>
              <a:t>Modern humans seem to be a product of the Pleistocene ice age of 1.8 million years ago</a:t>
            </a:r>
          </a:p>
          <a:p>
            <a:pPr lvl="3"/>
            <a:r>
              <a:rPr lang="en-US" sz="2200" dirty="0" smtClean="0"/>
              <a:t>There has been rapid climate change from harsh glacial conditions to a few thousand years ago when the climate began to warm. </a:t>
            </a:r>
          </a:p>
          <a:p>
            <a:pPr lvl="3"/>
            <a:r>
              <a:rPr lang="en-US" sz="2200" dirty="0" smtClean="0"/>
              <a:t>We had to learn to “adapt and overcome” these climate chances in order to survive.</a:t>
            </a:r>
          </a:p>
          <a:p>
            <a:pPr lvl="2"/>
            <a:r>
              <a:rPr lang="en-US" sz="2200" u="sng" dirty="0" smtClean="0"/>
              <a:t>Events</a:t>
            </a:r>
            <a:r>
              <a:rPr lang="en-US" sz="2200" dirty="0" smtClean="0"/>
              <a:t> we call </a:t>
            </a:r>
            <a:r>
              <a:rPr lang="en-US" sz="2200" u="sng" dirty="0" smtClean="0"/>
              <a:t>Natural Hazards </a:t>
            </a:r>
            <a:r>
              <a:rPr lang="en-US" sz="2200" dirty="0" smtClean="0"/>
              <a:t>are </a:t>
            </a:r>
            <a:r>
              <a:rPr lang="en-US" sz="2200" u="sng" dirty="0"/>
              <a:t>N</a:t>
            </a:r>
            <a:r>
              <a:rPr lang="en-US" sz="2200" u="sng" dirty="0" smtClean="0"/>
              <a:t>atural Earth processes </a:t>
            </a:r>
          </a:p>
          <a:p>
            <a:pPr lvl="2"/>
            <a:r>
              <a:rPr lang="en-US" sz="2200" dirty="0" smtClean="0"/>
              <a:t>These </a:t>
            </a:r>
            <a:r>
              <a:rPr lang="en-US" sz="2200" u="sng" dirty="0" smtClean="0"/>
              <a:t>natural processes </a:t>
            </a:r>
            <a:r>
              <a:rPr lang="en-US" sz="2200" dirty="0" smtClean="0"/>
              <a:t>only become Hazards when they happen </a:t>
            </a:r>
            <a:r>
              <a:rPr lang="en-US" sz="2200" u="sng" dirty="0" smtClean="0"/>
              <a:t>where people are</a:t>
            </a:r>
          </a:p>
          <a:p>
            <a:pPr lvl="2"/>
            <a:r>
              <a:rPr lang="en-US" sz="2200" dirty="0" smtClean="0"/>
              <a:t>They also </a:t>
            </a:r>
            <a:r>
              <a:rPr lang="en-US" sz="2200" u="sng" dirty="0" smtClean="0"/>
              <a:t>become Hazards </a:t>
            </a:r>
            <a:r>
              <a:rPr lang="en-US" sz="2200" dirty="0" smtClean="0"/>
              <a:t>when we humans </a:t>
            </a:r>
            <a:r>
              <a:rPr lang="en-US" sz="2200" u="sng" dirty="0" smtClean="0"/>
              <a:t>change the land-use by urbanization or by deforestation.</a:t>
            </a:r>
          </a:p>
          <a:p>
            <a:pPr lvl="2"/>
            <a:r>
              <a:rPr lang="en-US" sz="2200" dirty="0" smtClean="0"/>
              <a:t>We, as humans, </a:t>
            </a:r>
            <a:r>
              <a:rPr lang="en-US" sz="2200" u="sng" dirty="0" smtClean="0"/>
              <a:t>should realize these hazards</a:t>
            </a:r>
            <a:r>
              <a:rPr lang="en-US" sz="2200" dirty="0" smtClean="0"/>
              <a:t>, and try to stay out of the way</a:t>
            </a:r>
          </a:p>
          <a:p>
            <a:pPr lvl="2"/>
            <a:endParaRPr lang="en-US" sz="2200" b="1"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idx="4294967295"/>
          </p:nvPr>
        </p:nvSpPr>
        <p:spPr>
          <a:xfrm>
            <a:off x="1066800" y="76200"/>
            <a:ext cx="6934200" cy="1143000"/>
          </a:xfrm>
        </p:spPr>
        <p:txBody>
          <a:bodyPr/>
          <a:lstStyle/>
          <a:p>
            <a:r>
              <a:rPr lang="en-US" dirty="0" smtClean="0"/>
              <a:t>Geologic Time</a:t>
            </a:r>
          </a:p>
        </p:txBody>
      </p:sp>
      <p:sp>
        <p:nvSpPr>
          <p:cNvPr id="34819" name="Text Placeholder 2"/>
          <p:cNvSpPr>
            <a:spLocks noGrp="1"/>
          </p:cNvSpPr>
          <p:nvPr>
            <p:ph type="body" idx="4294967295"/>
          </p:nvPr>
        </p:nvSpPr>
        <p:spPr>
          <a:xfrm>
            <a:off x="685800" y="1524000"/>
            <a:ext cx="8077200" cy="4530725"/>
          </a:xfrm>
        </p:spPr>
        <p:txBody>
          <a:bodyPr/>
          <a:lstStyle/>
          <a:p>
            <a:r>
              <a:rPr lang="en-US" sz="3200" b="1" dirty="0" smtClean="0"/>
              <a:t>Earth is about </a:t>
            </a:r>
            <a:r>
              <a:rPr lang="en-US" sz="3200" b="1" u="sng" dirty="0" smtClean="0"/>
              <a:t>4.6 billion </a:t>
            </a:r>
            <a:r>
              <a:rPr lang="en-US" sz="3200" b="1" dirty="0" smtClean="0"/>
              <a:t>years old</a:t>
            </a:r>
          </a:p>
          <a:p>
            <a:endParaRPr lang="en-US" sz="3200" b="1" dirty="0" smtClean="0"/>
          </a:p>
          <a:p>
            <a:r>
              <a:rPr lang="en-US" sz="3200" b="1" dirty="0" smtClean="0"/>
              <a:t>Age of the dinosaurs </a:t>
            </a:r>
            <a:r>
              <a:rPr lang="en-US" sz="3200" b="1" u="sng" dirty="0" smtClean="0"/>
              <a:t>160 million</a:t>
            </a:r>
            <a:r>
              <a:rPr lang="en-US" sz="3200" b="1" dirty="0" smtClean="0"/>
              <a:t> years ago</a:t>
            </a:r>
          </a:p>
          <a:p>
            <a:endParaRPr lang="en-US" sz="3200" b="1" dirty="0" smtClean="0"/>
          </a:p>
          <a:p>
            <a:r>
              <a:rPr lang="en-US" sz="3200" b="1" dirty="0" smtClean="0"/>
              <a:t>Rocky Mountains uplifted </a:t>
            </a:r>
            <a:r>
              <a:rPr lang="en-US" sz="3200" b="1" u="sng" dirty="0" smtClean="0"/>
              <a:t>65 million </a:t>
            </a:r>
            <a:r>
              <a:rPr lang="en-US" sz="3200" b="1" dirty="0" smtClean="0"/>
              <a:t>years ago</a:t>
            </a:r>
          </a:p>
          <a:p>
            <a:endParaRPr lang="en-US"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4" descr="http://www.answersincreation.org/curriculum/geology/images/timescal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15796" y="437385"/>
            <a:ext cx="3408804" cy="5658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idx="4294967295"/>
          </p:nvPr>
        </p:nvSpPr>
        <p:spPr>
          <a:xfrm>
            <a:off x="228600" y="-76200"/>
            <a:ext cx="8763000" cy="1143000"/>
          </a:xfrm>
        </p:spPr>
        <p:txBody>
          <a:bodyPr>
            <a:normAutofit/>
          </a:bodyPr>
          <a:lstStyle/>
          <a:p>
            <a:r>
              <a:rPr lang="en-US" sz="3600" dirty="0" smtClean="0"/>
              <a:t>Forecast, Prediction, and Warning </a:t>
            </a:r>
          </a:p>
        </p:txBody>
      </p:sp>
      <p:sp>
        <p:nvSpPr>
          <p:cNvPr id="33795" name="Text Placeholder 2"/>
          <p:cNvSpPr>
            <a:spLocks noGrp="1"/>
          </p:cNvSpPr>
          <p:nvPr>
            <p:ph type="body" idx="4294967295"/>
          </p:nvPr>
        </p:nvSpPr>
        <p:spPr>
          <a:xfrm>
            <a:off x="381000" y="1219200"/>
            <a:ext cx="8382000" cy="4683125"/>
          </a:xfrm>
        </p:spPr>
        <p:txBody>
          <a:bodyPr>
            <a:normAutofit fontScale="92500"/>
          </a:bodyPr>
          <a:lstStyle/>
          <a:p>
            <a:r>
              <a:rPr lang="en-US" sz="2800" u="sng" dirty="0" smtClean="0"/>
              <a:t>Predicting Changes in the Earth System</a:t>
            </a:r>
          </a:p>
          <a:p>
            <a:pPr lvl="1"/>
            <a:r>
              <a:rPr lang="en-US" sz="2600" u="sng" dirty="0" smtClean="0"/>
              <a:t>Uniformitarianism: </a:t>
            </a:r>
            <a:r>
              <a:rPr lang="en-US" sz="2600" dirty="0" smtClean="0"/>
              <a:t>“</a:t>
            </a:r>
            <a:r>
              <a:rPr lang="en-US" sz="2600" i="1" dirty="0" smtClean="0"/>
              <a:t>the present is the key to the past.”  </a:t>
            </a:r>
          </a:p>
          <a:p>
            <a:pPr lvl="2"/>
            <a:r>
              <a:rPr lang="en-US" sz="2400" dirty="0" smtClean="0"/>
              <a:t>The </a:t>
            </a:r>
            <a:r>
              <a:rPr lang="en-US" sz="2400" u="sng" dirty="0" smtClean="0"/>
              <a:t>fundamental concept of earth sciences</a:t>
            </a:r>
            <a:r>
              <a:rPr lang="en-US" sz="2400" dirty="0" smtClean="0"/>
              <a:t>, as </a:t>
            </a:r>
            <a:r>
              <a:rPr lang="en-US" sz="2400" u="sng" dirty="0" smtClean="0"/>
              <a:t>the earth processes wear down the earth’s surface, the earth processes builds the surface back up</a:t>
            </a:r>
          </a:p>
          <a:p>
            <a:pPr lvl="2"/>
            <a:r>
              <a:rPr lang="en-US" sz="2400" dirty="0" smtClean="0"/>
              <a:t>Human activities effect these changes </a:t>
            </a:r>
          </a:p>
          <a:p>
            <a:pPr lvl="1"/>
            <a:r>
              <a:rPr lang="en-US" sz="2600" dirty="0" smtClean="0"/>
              <a:t>Now we have to look at “</a:t>
            </a:r>
            <a:r>
              <a:rPr lang="en-US" sz="2600" i="1" dirty="0" smtClean="0"/>
              <a:t>the present is the key to the future.”</a:t>
            </a:r>
          </a:p>
          <a:p>
            <a:r>
              <a:rPr lang="en-US" sz="2800" u="sng" dirty="0" smtClean="0"/>
              <a:t>Environmental Unity-one action causes others in a chain of actions and events</a:t>
            </a:r>
          </a:p>
          <a:p>
            <a:pPr lvl="1"/>
            <a:r>
              <a:rPr lang="en-US" sz="2600" dirty="0" smtClean="0"/>
              <a:t>“Removal  of vegetation on a steep hillsides can bring on landslides in a rain storm”</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descr="http://evolution.berkeley.edu/evolibrary/images/history/rockcycle2.gif"/>
          <p:cNvPicPr>
            <a:picLocks noChangeAspect="1" noChangeArrowheads="1"/>
          </p:cNvPicPr>
          <p:nvPr/>
        </p:nvPicPr>
        <p:blipFill>
          <a:blip r:embed="rId2" cstate="print"/>
          <a:srcRect/>
          <a:stretch>
            <a:fillRect/>
          </a:stretch>
        </p:blipFill>
        <p:spPr bwMode="auto">
          <a:xfrm>
            <a:off x="1524000" y="1371600"/>
            <a:ext cx="6019800" cy="4582238"/>
          </a:xfrm>
          <a:prstGeom prst="rect">
            <a:avLst/>
          </a:prstGeom>
          <a:noFill/>
        </p:spPr>
      </p:pic>
      <p:sp>
        <p:nvSpPr>
          <p:cNvPr id="2" name="Rectangle 1"/>
          <p:cNvSpPr/>
          <p:nvPr/>
        </p:nvSpPr>
        <p:spPr>
          <a:xfrm>
            <a:off x="2499261" y="609600"/>
            <a:ext cx="4114800" cy="646331"/>
          </a:xfrm>
          <a:prstGeom prst="rect">
            <a:avLst/>
          </a:prstGeom>
        </p:spPr>
        <p:txBody>
          <a:bodyPr wrap="square">
            <a:spAutoFit/>
          </a:bodyPr>
          <a:lstStyle/>
          <a:p>
            <a:pPr algn="ctr"/>
            <a:r>
              <a:rPr lang="en-US" sz="3600" u="sng" dirty="0"/>
              <a:t>Uniformitarianism</a:t>
            </a:r>
            <a:endParaRPr lang="en-US" sz="3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Placeholder 2"/>
          <p:cNvSpPr>
            <a:spLocks noGrp="1"/>
          </p:cNvSpPr>
          <p:nvPr>
            <p:ph type="body" idx="4294967295"/>
          </p:nvPr>
        </p:nvSpPr>
        <p:spPr>
          <a:xfrm>
            <a:off x="228600" y="1143000"/>
            <a:ext cx="8763000" cy="5181600"/>
          </a:xfrm>
        </p:spPr>
        <p:txBody>
          <a:bodyPr>
            <a:normAutofit/>
          </a:bodyPr>
          <a:lstStyle/>
          <a:p>
            <a:pPr marL="457200" indent="-457200">
              <a:buFont typeface="+mj-lt"/>
              <a:buAutoNum type="arabicPeriod"/>
            </a:pPr>
            <a:r>
              <a:rPr lang="en-US" sz="2200" dirty="0" smtClean="0"/>
              <a:t>Learn the </a:t>
            </a:r>
            <a:r>
              <a:rPr lang="en-US" sz="2200" u="sng" dirty="0" smtClean="0"/>
              <a:t>difference between a disaster and a catastrophe</a:t>
            </a:r>
          </a:p>
          <a:p>
            <a:pPr marL="457200" indent="-457200">
              <a:buFont typeface="+mj-lt"/>
              <a:buAutoNum type="arabicPeriod"/>
            </a:pPr>
            <a:r>
              <a:rPr lang="en-US" sz="2200" dirty="0" smtClean="0"/>
              <a:t>Learn the </a:t>
            </a:r>
            <a:r>
              <a:rPr lang="en-US" sz="2200" u="sng" dirty="0" smtClean="0"/>
              <a:t>components and processes of the geologic cycle</a:t>
            </a:r>
          </a:p>
          <a:p>
            <a:pPr marL="457200" indent="-457200">
              <a:buFont typeface="+mj-lt"/>
              <a:buAutoNum type="arabicPeriod"/>
            </a:pPr>
            <a:r>
              <a:rPr lang="en-US" sz="2200" dirty="0" smtClean="0"/>
              <a:t>Understand the </a:t>
            </a:r>
            <a:r>
              <a:rPr lang="en-US" sz="2200" u="sng" dirty="0" smtClean="0"/>
              <a:t>scientific method</a:t>
            </a:r>
          </a:p>
          <a:p>
            <a:pPr marL="457200" indent="-457200">
              <a:buFont typeface="+mj-lt"/>
              <a:buAutoNum type="arabicPeriod"/>
            </a:pPr>
            <a:r>
              <a:rPr lang="en-US" sz="2200" dirty="0" smtClean="0"/>
              <a:t>Understand the </a:t>
            </a:r>
            <a:r>
              <a:rPr lang="en-US" sz="2200" u="sng" dirty="0" smtClean="0"/>
              <a:t>basics of risk assessment</a:t>
            </a:r>
          </a:p>
          <a:p>
            <a:pPr marL="457200" indent="-457200">
              <a:buFont typeface="+mj-lt"/>
              <a:buAutoNum type="arabicPeriod"/>
            </a:pPr>
            <a:r>
              <a:rPr lang="en-US" sz="2200" dirty="0" smtClean="0"/>
              <a:t>Recognize </a:t>
            </a:r>
            <a:r>
              <a:rPr lang="en-US" sz="2200" u="sng" dirty="0" smtClean="0"/>
              <a:t>natural hazards that cause disasters</a:t>
            </a:r>
            <a:r>
              <a:rPr lang="en-US" sz="2200" dirty="0" smtClean="0"/>
              <a:t> are generally </a:t>
            </a:r>
            <a:r>
              <a:rPr lang="en-US" sz="2200" u="sng" dirty="0" smtClean="0"/>
              <a:t>high energy events caused by natural earth processes</a:t>
            </a:r>
          </a:p>
          <a:p>
            <a:pPr marL="457200" indent="-457200">
              <a:buFont typeface="+mj-lt"/>
              <a:buAutoNum type="arabicPeriod"/>
            </a:pPr>
            <a:r>
              <a:rPr lang="en-US" sz="2200" dirty="0" smtClean="0"/>
              <a:t>Understand the </a:t>
            </a:r>
            <a:r>
              <a:rPr lang="en-US" sz="2200" u="sng" dirty="0" smtClean="0"/>
              <a:t>concept that the magnitude of a hazardous event is inversely related to its frequency</a:t>
            </a:r>
          </a:p>
          <a:p>
            <a:pPr marL="457200" indent="-457200">
              <a:buFont typeface="+mj-lt"/>
              <a:buAutoNum type="arabicPeriod"/>
            </a:pPr>
            <a:r>
              <a:rPr lang="en-US" sz="2200" dirty="0" smtClean="0"/>
              <a:t>Understand how </a:t>
            </a:r>
            <a:r>
              <a:rPr lang="en-US" sz="2200" u="sng" dirty="0" smtClean="0"/>
              <a:t>natural hazards my be linked to one another and to the physical environment</a:t>
            </a:r>
          </a:p>
          <a:p>
            <a:pPr marL="457200" indent="-457200">
              <a:buFont typeface="+mj-lt"/>
              <a:buAutoNum type="arabicPeriod"/>
            </a:pPr>
            <a:r>
              <a:rPr lang="en-US" sz="2200" dirty="0" smtClean="0"/>
              <a:t>Recognize that </a:t>
            </a:r>
            <a:r>
              <a:rPr lang="en-US" sz="2200" u="sng" dirty="0" smtClean="0"/>
              <a:t>increasing human population and poor land-use practices compound the effects of natural disasters and catastrophes</a:t>
            </a:r>
          </a:p>
        </p:txBody>
      </p:sp>
      <p:sp>
        <p:nvSpPr>
          <p:cNvPr id="8194" name="Title 1"/>
          <p:cNvSpPr>
            <a:spLocks noGrp="1"/>
          </p:cNvSpPr>
          <p:nvPr>
            <p:ph type="title" idx="4294967295"/>
          </p:nvPr>
        </p:nvSpPr>
        <p:spPr>
          <a:xfrm>
            <a:off x="152400" y="27633"/>
            <a:ext cx="8610600" cy="1143000"/>
          </a:xfrm>
        </p:spPr>
        <p:txBody>
          <a:bodyPr rtlCol="0">
            <a:normAutofit/>
          </a:bodyPr>
          <a:lstStyle/>
          <a:p>
            <a:pPr algn="ctr" fontAlgn="auto">
              <a:spcAft>
                <a:spcPts val="0"/>
              </a:spcAft>
              <a:defRPr/>
            </a:pPr>
            <a:r>
              <a:rPr lang="en-US" sz="3600" dirty="0" smtClean="0">
                <a:solidFill>
                  <a:schemeClr val="tx1">
                    <a:lumMod val="85000"/>
                    <a:lumOff val="15000"/>
                  </a:schemeClr>
                </a:solidFill>
              </a:rPr>
              <a:t>Learning Objectives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idx="4294967295"/>
          </p:nvPr>
        </p:nvSpPr>
        <p:spPr>
          <a:xfrm>
            <a:off x="457200" y="228600"/>
            <a:ext cx="8382000" cy="838200"/>
          </a:xfrm>
        </p:spPr>
        <p:txBody>
          <a:bodyPr>
            <a:normAutofit/>
          </a:bodyPr>
          <a:lstStyle/>
          <a:p>
            <a:r>
              <a:rPr lang="en-US" sz="4000" dirty="0" smtClean="0"/>
              <a:t>Forecast, Prediction, and Warning </a:t>
            </a:r>
          </a:p>
        </p:txBody>
      </p:sp>
      <p:sp>
        <p:nvSpPr>
          <p:cNvPr id="34819" name="Text Placeholder 2"/>
          <p:cNvSpPr>
            <a:spLocks noGrp="1"/>
          </p:cNvSpPr>
          <p:nvPr>
            <p:ph type="body" idx="4294967295"/>
          </p:nvPr>
        </p:nvSpPr>
        <p:spPr>
          <a:xfrm>
            <a:off x="152400" y="990600"/>
            <a:ext cx="8991600" cy="5292725"/>
          </a:xfrm>
        </p:spPr>
        <p:txBody>
          <a:bodyPr>
            <a:normAutofit/>
          </a:bodyPr>
          <a:lstStyle/>
          <a:p>
            <a:r>
              <a:rPr lang="en-US" b="1" u="sng" dirty="0" smtClean="0"/>
              <a:t>Prediction </a:t>
            </a:r>
            <a:r>
              <a:rPr lang="en-US" dirty="0" smtClean="0"/>
              <a:t>involves</a:t>
            </a:r>
            <a:r>
              <a:rPr lang="en-US" u="sng" dirty="0" smtClean="0"/>
              <a:t> specifying the date, time, and size </a:t>
            </a:r>
            <a:r>
              <a:rPr lang="en-US" dirty="0" smtClean="0"/>
              <a:t>of a hazardous event </a:t>
            </a:r>
          </a:p>
          <a:p>
            <a:pPr lvl="1"/>
            <a:r>
              <a:rPr lang="en-US" sz="2400" dirty="0" smtClean="0"/>
              <a:t>Different from predicting where or how often a particular event will occur</a:t>
            </a:r>
          </a:p>
          <a:p>
            <a:r>
              <a:rPr lang="en-US" dirty="0" smtClean="0"/>
              <a:t>A </a:t>
            </a:r>
            <a:r>
              <a:rPr lang="en-US" b="1" u="sng" dirty="0" smtClean="0"/>
              <a:t>forecast</a:t>
            </a:r>
            <a:r>
              <a:rPr lang="en-US" dirty="0" smtClean="0"/>
              <a:t> has a </a:t>
            </a:r>
            <a:r>
              <a:rPr lang="en-US" u="sng" dirty="0" smtClean="0"/>
              <a:t>range of certainty</a:t>
            </a:r>
            <a:r>
              <a:rPr lang="en-US" dirty="0" smtClean="0"/>
              <a:t>.  This involves a </a:t>
            </a:r>
            <a:r>
              <a:rPr lang="en-US" u="sng" dirty="0" smtClean="0"/>
              <a:t>percentage</a:t>
            </a:r>
            <a:r>
              <a:rPr lang="en-US" dirty="0" smtClean="0"/>
              <a:t> of </a:t>
            </a:r>
            <a:r>
              <a:rPr lang="en-US" u="sng" dirty="0" smtClean="0"/>
              <a:t>certainty that an event will happen</a:t>
            </a:r>
            <a:r>
              <a:rPr lang="en-US" dirty="0" smtClean="0"/>
              <a:t>.</a:t>
            </a:r>
          </a:p>
          <a:p>
            <a:pPr lvl="1"/>
            <a:r>
              <a:rPr lang="en-US" dirty="0" smtClean="0"/>
              <a:t>By giving a </a:t>
            </a:r>
            <a:r>
              <a:rPr lang="en-US" u="sng" dirty="0" smtClean="0"/>
              <a:t>forecast</a:t>
            </a:r>
            <a:r>
              <a:rPr lang="en-US" dirty="0" smtClean="0"/>
              <a:t> of an event, the </a:t>
            </a:r>
            <a:r>
              <a:rPr lang="en-US" u="sng" dirty="0" smtClean="0"/>
              <a:t>loss of life can be minimized and there will be less property damage</a:t>
            </a:r>
          </a:p>
          <a:p>
            <a:r>
              <a:rPr lang="en-US" u="sng" dirty="0" smtClean="0"/>
              <a:t>Study of natural hazards </a:t>
            </a:r>
            <a:r>
              <a:rPr lang="en-US" dirty="0" smtClean="0"/>
              <a:t>helps in the improvement in </a:t>
            </a:r>
            <a:r>
              <a:rPr lang="en-US" b="1" u="sng" dirty="0" smtClean="0"/>
              <a:t>forecasting </a:t>
            </a:r>
            <a:r>
              <a:rPr lang="en-US" dirty="0" smtClean="0"/>
              <a:t>when the events will happen</a:t>
            </a:r>
          </a:p>
          <a:p>
            <a:r>
              <a:rPr lang="en-US" dirty="0" smtClean="0"/>
              <a:t>By knowing the </a:t>
            </a:r>
            <a:r>
              <a:rPr lang="en-US" u="sng" dirty="0" smtClean="0"/>
              <a:t>probability and the possible consequences </a:t>
            </a:r>
            <a:r>
              <a:rPr lang="en-US" dirty="0" smtClean="0"/>
              <a:t>of an event, we can </a:t>
            </a:r>
            <a:r>
              <a:rPr lang="en-US" u="sng" dirty="0" smtClean="0"/>
              <a:t>assess the risk of that event  and give </a:t>
            </a:r>
            <a:r>
              <a:rPr lang="en-US" b="1" u="sng" dirty="0" smtClean="0"/>
              <a:t>warnings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2" descr="http://images.smh.com.au/2010/07/28/1720991/sichuanlandslide-420x0.jpg"/>
          <p:cNvPicPr>
            <a:picLocks noChangeAspect="1" noChangeArrowheads="1"/>
          </p:cNvPicPr>
          <p:nvPr/>
        </p:nvPicPr>
        <p:blipFill>
          <a:blip r:embed="rId2" cstate="print"/>
          <a:srcRect/>
          <a:stretch>
            <a:fillRect/>
          </a:stretch>
        </p:blipFill>
        <p:spPr bwMode="auto">
          <a:xfrm>
            <a:off x="457200" y="609600"/>
            <a:ext cx="8001000" cy="5334000"/>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idx="4294967295"/>
          </p:nvPr>
        </p:nvSpPr>
        <p:spPr>
          <a:xfrm>
            <a:off x="457200" y="304800"/>
            <a:ext cx="8382000" cy="838200"/>
          </a:xfrm>
        </p:spPr>
        <p:txBody>
          <a:bodyPr>
            <a:normAutofit/>
          </a:bodyPr>
          <a:lstStyle/>
          <a:p>
            <a:r>
              <a:rPr lang="en-US" sz="4400" dirty="0" smtClean="0"/>
              <a:t>Forecast, Prediction, and Warning</a:t>
            </a:r>
            <a:r>
              <a:rPr lang="en-US" dirty="0" smtClean="0"/>
              <a:t> </a:t>
            </a:r>
            <a:endParaRPr lang="en-US" sz="4800" dirty="0" smtClean="0"/>
          </a:p>
        </p:txBody>
      </p:sp>
      <p:sp>
        <p:nvSpPr>
          <p:cNvPr id="34819" name="Text Placeholder 2"/>
          <p:cNvSpPr>
            <a:spLocks noGrp="1"/>
          </p:cNvSpPr>
          <p:nvPr>
            <p:ph type="body" idx="4294967295"/>
          </p:nvPr>
        </p:nvSpPr>
        <p:spPr>
          <a:xfrm>
            <a:off x="457200" y="990600"/>
            <a:ext cx="8229600" cy="5292725"/>
          </a:xfrm>
        </p:spPr>
        <p:txBody>
          <a:bodyPr>
            <a:normAutofit/>
          </a:bodyPr>
          <a:lstStyle/>
          <a:p>
            <a:r>
              <a:rPr lang="en-US" sz="2800" b="1" u="sng" dirty="0" smtClean="0"/>
              <a:t>Minimizing the effects of a hazardous events by:</a:t>
            </a:r>
          </a:p>
          <a:p>
            <a:endParaRPr lang="en-US" sz="1200" b="1" u="sng" dirty="0" smtClean="0"/>
          </a:p>
          <a:p>
            <a:pPr marL="777240" lvl="1" indent="-457200">
              <a:buFont typeface="+mj-lt"/>
              <a:buAutoNum type="arabicPeriod"/>
            </a:pPr>
            <a:r>
              <a:rPr lang="en-US" sz="2400" u="sng" dirty="0" smtClean="0"/>
              <a:t>Identifying the location where a hazardous event is likely to occur</a:t>
            </a:r>
          </a:p>
          <a:p>
            <a:pPr lvl="1">
              <a:buFont typeface="+mj-lt"/>
              <a:buAutoNum type="arabicPeriod"/>
            </a:pPr>
            <a:endParaRPr lang="en-US" sz="1000" u="sng" dirty="0" smtClean="0"/>
          </a:p>
          <a:p>
            <a:pPr marL="777240" lvl="1" indent="-457200">
              <a:buFont typeface="+mj-lt"/>
              <a:buAutoNum type="arabicPeriod"/>
            </a:pPr>
            <a:r>
              <a:rPr lang="en-US" sz="2400" u="sng" dirty="0" smtClean="0"/>
              <a:t>Determining the probability that an event of a given magnitude will occur</a:t>
            </a:r>
          </a:p>
          <a:p>
            <a:pPr lvl="1">
              <a:buFont typeface="+mj-lt"/>
              <a:buAutoNum type="arabicPeriod"/>
            </a:pPr>
            <a:endParaRPr lang="en-US" sz="1000" u="sng" dirty="0" smtClean="0"/>
          </a:p>
          <a:p>
            <a:pPr marL="777240" lvl="1" indent="-457200">
              <a:buFont typeface="+mj-lt"/>
              <a:buAutoNum type="arabicPeriod"/>
            </a:pPr>
            <a:r>
              <a:rPr lang="en-US" sz="2400" u="sng" dirty="0" smtClean="0"/>
              <a:t>Observing any precursor events </a:t>
            </a:r>
          </a:p>
          <a:p>
            <a:pPr lvl="1">
              <a:buFont typeface="+mj-lt"/>
              <a:buAutoNum type="arabicPeriod"/>
            </a:pPr>
            <a:endParaRPr lang="en-US" sz="1000" u="sng" dirty="0" smtClean="0"/>
          </a:p>
          <a:p>
            <a:pPr marL="777240" lvl="1" indent="-457200">
              <a:buFont typeface="+mj-lt"/>
              <a:buAutoNum type="arabicPeriod"/>
            </a:pPr>
            <a:r>
              <a:rPr lang="en-US" sz="2400" u="sng" dirty="0" smtClean="0"/>
              <a:t>Forecasting or predicting the event</a:t>
            </a:r>
          </a:p>
          <a:p>
            <a:pPr lvl="1">
              <a:buFont typeface="+mj-lt"/>
              <a:buAutoNum type="arabicPeriod"/>
            </a:pPr>
            <a:endParaRPr lang="en-US" sz="1000" u="sng" dirty="0" smtClean="0"/>
          </a:p>
          <a:p>
            <a:pPr marL="777240" lvl="1" indent="-457200">
              <a:buFont typeface="+mj-lt"/>
              <a:buAutoNum type="arabicPeriod"/>
            </a:pPr>
            <a:r>
              <a:rPr lang="en-US" sz="2400" u="sng" dirty="0" smtClean="0"/>
              <a:t>Warning the public</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533400" y="1066800"/>
            <a:ext cx="8229600" cy="5334000"/>
          </a:xfrm>
        </p:spPr>
        <p:txBody>
          <a:bodyPr rtlCol="0">
            <a:normAutofit fontScale="85000" lnSpcReduction="20000"/>
          </a:bodyPr>
          <a:lstStyle/>
          <a:p>
            <a:pPr marL="514350" indent="-514350" fontAlgn="auto">
              <a:spcAft>
                <a:spcPts val="0"/>
              </a:spcAft>
              <a:buFont typeface="+mj-lt"/>
              <a:buAutoNum type="arabicPeriod"/>
              <a:defRPr/>
            </a:pPr>
            <a:r>
              <a:rPr lang="en-US" sz="2800" b="1" u="sng" dirty="0" smtClean="0"/>
              <a:t>Location</a:t>
            </a:r>
          </a:p>
          <a:p>
            <a:pPr marL="320040" lvl="1" indent="0">
              <a:buNone/>
              <a:defRPr/>
            </a:pPr>
            <a:r>
              <a:rPr lang="en-US" sz="2400" u="sng" dirty="0" smtClean="0"/>
              <a:t>Mapping the kind of hazardous events and where they might happen around the world</a:t>
            </a:r>
          </a:p>
          <a:p>
            <a:pPr marL="514350" indent="-514350">
              <a:buFont typeface="+mj-lt"/>
              <a:buAutoNum type="arabicPeriod"/>
              <a:defRPr/>
            </a:pPr>
            <a:r>
              <a:rPr lang="en-US" sz="2800" b="1" u="sng" dirty="0" smtClean="0"/>
              <a:t>Probability of Occurrence</a:t>
            </a:r>
          </a:p>
          <a:p>
            <a:pPr marL="320040" lvl="1" indent="0">
              <a:buNone/>
              <a:defRPr/>
            </a:pPr>
            <a:r>
              <a:rPr lang="en-US" sz="2400" u="sng" dirty="0" smtClean="0"/>
              <a:t>Determine the probability of a particular event in a particular location within a particular time span</a:t>
            </a:r>
          </a:p>
          <a:p>
            <a:pPr marL="514350" indent="-514350">
              <a:buFont typeface="+mj-lt"/>
              <a:buAutoNum type="arabicPeriod"/>
              <a:defRPr/>
            </a:pPr>
            <a:r>
              <a:rPr lang="en-US" sz="2800" b="1" u="sng" dirty="0" smtClean="0"/>
              <a:t>Precursor Events</a:t>
            </a:r>
            <a:r>
              <a:rPr lang="en-US" sz="2800" b="1" dirty="0" smtClean="0"/>
              <a:t> </a:t>
            </a:r>
          </a:p>
          <a:p>
            <a:pPr marL="320040" lvl="1" indent="0">
              <a:buNone/>
              <a:defRPr/>
            </a:pPr>
            <a:r>
              <a:rPr lang="en-US" sz="2400" u="sng" dirty="0" smtClean="0"/>
              <a:t>Many hazardous events are preceded by</a:t>
            </a:r>
            <a:r>
              <a:rPr lang="en-US" sz="2400" b="1" u="sng" dirty="0" smtClean="0"/>
              <a:t> </a:t>
            </a:r>
            <a:r>
              <a:rPr lang="en-US" sz="2400" i="1" u="sng" dirty="0" smtClean="0"/>
              <a:t>precursor events</a:t>
            </a:r>
          </a:p>
          <a:p>
            <a:pPr marL="514350" indent="-514350">
              <a:buFont typeface="+mj-lt"/>
              <a:buAutoNum type="arabicPeriod"/>
              <a:defRPr/>
            </a:pPr>
            <a:r>
              <a:rPr lang="en-US" sz="2800" b="1" u="sng" dirty="0" smtClean="0"/>
              <a:t>Forecast</a:t>
            </a:r>
          </a:p>
          <a:p>
            <a:pPr marL="320040" lvl="1" indent="0">
              <a:buNone/>
              <a:defRPr/>
            </a:pPr>
            <a:r>
              <a:rPr lang="en-US" sz="2400" u="sng" dirty="0" smtClean="0"/>
              <a:t>When a forecast of an event is issued, the certainly is given in a percentage </a:t>
            </a:r>
            <a:r>
              <a:rPr lang="en-US" sz="2400" dirty="0" smtClean="0"/>
              <a:t>of an event happening</a:t>
            </a:r>
          </a:p>
          <a:p>
            <a:pPr marL="514350" indent="-514350">
              <a:buFont typeface="+mj-lt"/>
              <a:buAutoNum type="arabicPeriod"/>
              <a:defRPr/>
            </a:pPr>
            <a:r>
              <a:rPr lang="en-US" sz="2800" b="1" u="sng" dirty="0" smtClean="0"/>
              <a:t>Predication</a:t>
            </a:r>
          </a:p>
          <a:p>
            <a:pPr marL="320040" lvl="1" indent="0">
              <a:buNone/>
              <a:defRPr/>
            </a:pPr>
            <a:r>
              <a:rPr lang="en-US" sz="2400" u="sng" dirty="0" smtClean="0"/>
              <a:t>Using the four preceding methods, a prediction can be made that an event will happen</a:t>
            </a:r>
          </a:p>
          <a:p>
            <a:pPr marL="514350" indent="-514350">
              <a:buFont typeface="+mj-lt"/>
              <a:buAutoNum type="arabicPeriod"/>
              <a:defRPr/>
            </a:pPr>
            <a:r>
              <a:rPr lang="en-US" sz="2800" b="1" u="sng" dirty="0" smtClean="0"/>
              <a:t>Warning</a:t>
            </a:r>
          </a:p>
          <a:p>
            <a:pPr marL="320040" lvl="1" indent="0">
              <a:buNone/>
              <a:defRPr/>
            </a:pPr>
            <a:r>
              <a:rPr lang="en-US" sz="2400" u="sng" dirty="0" smtClean="0"/>
              <a:t>Information of the possibility of  a hazardous event happening</a:t>
            </a:r>
          </a:p>
          <a:p>
            <a:pPr marL="0" indent="0">
              <a:buNone/>
              <a:defRPr/>
            </a:pPr>
            <a:r>
              <a:rPr lang="en-US" sz="1400" b="1" dirty="0" smtClean="0"/>
              <a:t>	</a:t>
            </a:r>
          </a:p>
        </p:txBody>
      </p:sp>
      <p:sp>
        <p:nvSpPr>
          <p:cNvPr id="4" name="Title 1"/>
          <p:cNvSpPr txBox="1">
            <a:spLocks/>
          </p:cNvSpPr>
          <p:nvPr/>
        </p:nvSpPr>
        <p:spPr>
          <a:xfrm>
            <a:off x="228600" y="228600"/>
            <a:ext cx="8382000" cy="838200"/>
          </a:xfrm>
          <a:prstGeom prst="rect">
            <a:avLst/>
          </a:prstGeom>
        </p:spPr>
        <p:txBody>
          <a:bodyPr vert="horz" lIns="91440" tIns="45720" rIns="91440" bIns="45720" rtlCol="0" anchor="b" anchorCtr="0">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tx1">
                    <a:lumMod val="85000"/>
                    <a:lumOff val="15000"/>
                  </a:schemeClr>
                </a:solidFill>
                <a:effectLst/>
                <a:uLnTx/>
                <a:uFillTx/>
                <a:latin typeface="+mj-lt"/>
                <a:ea typeface="+mj-ea"/>
                <a:cs typeface="+mj-cs"/>
              </a:rPr>
              <a:t>Forecast, Prediction, and Warning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114300" y="1524000"/>
            <a:ext cx="8763000" cy="4746171"/>
          </a:xfrm>
        </p:spPr>
        <p:txBody>
          <a:bodyPr rtlCol="0">
            <a:normAutofit/>
          </a:bodyPr>
          <a:lstStyle/>
          <a:p>
            <a:pPr marL="274320" indent="-274320" fontAlgn="auto">
              <a:spcAft>
                <a:spcPts val="0"/>
              </a:spcAft>
              <a:buFont typeface="Arial" pitchFamily="34" charset="0"/>
              <a:buChar char="•"/>
              <a:defRPr/>
            </a:pPr>
            <a:r>
              <a:rPr lang="en-US" b="1" u="sng" dirty="0" smtClean="0"/>
              <a:t>Risk of a particular event </a:t>
            </a:r>
          </a:p>
          <a:p>
            <a:pPr lvl="1">
              <a:defRPr/>
            </a:pPr>
            <a:r>
              <a:rPr lang="en-US" dirty="0" smtClean="0"/>
              <a:t>The product of the probability of that event occurring the times the consequences should it occur.</a:t>
            </a:r>
          </a:p>
          <a:p>
            <a:pPr lvl="1">
              <a:defRPr/>
            </a:pPr>
            <a:r>
              <a:rPr lang="en-US" u="sng" dirty="0" smtClean="0"/>
              <a:t>Consequences may be expressed on a variety of scales</a:t>
            </a:r>
          </a:p>
          <a:p>
            <a:pPr lvl="1">
              <a:defRPr/>
            </a:pPr>
            <a:endParaRPr lang="en-US" sz="1200" u="sng" dirty="0" smtClean="0"/>
          </a:p>
          <a:p>
            <a:pPr>
              <a:defRPr/>
            </a:pPr>
            <a:r>
              <a:rPr lang="en-US" u="sng" dirty="0" smtClean="0"/>
              <a:t>Determining </a:t>
            </a:r>
            <a:r>
              <a:rPr lang="en-US" b="1" i="1" u="sng" dirty="0" smtClean="0"/>
              <a:t>acceptable risk </a:t>
            </a:r>
            <a:r>
              <a:rPr lang="en-US" u="sng" dirty="0" smtClean="0"/>
              <a:t>is complicated </a:t>
            </a:r>
            <a:r>
              <a:rPr lang="en-US" dirty="0" smtClean="0"/>
              <a:t>. This depends on the situation. </a:t>
            </a:r>
          </a:p>
          <a:p>
            <a:pPr lvl="1">
              <a:defRPr/>
            </a:pPr>
            <a:r>
              <a:rPr lang="en-US" u="sng" dirty="0" smtClean="0"/>
              <a:t>Governments may require a person to get flood insurance if there is a high risk of flooding in the area that live</a:t>
            </a:r>
          </a:p>
          <a:p>
            <a:pPr lvl="1">
              <a:defRPr/>
            </a:pPr>
            <a:r>
              <a:rPr lang="en-US" u="sng" dirty="0" smtClean="0"/>
              <a:t>Individuals can choose where they live if there is a possibility of  flooding, earthquakes, hurricanes and even a volcano eruption</a:t>
            </a:r>
          </a:p>
        </p:txBody>
      </p:sp>
      <p:sp>
        <p:nvSpPr>
          <p:cNvPr id="4" name="Title 1"/>
          <p:cNvSpPr txBox="1">
            <a:spLocks/>
          </p:cNvSpPr>
          <p:nvPr/>
        </p:nvSpPr>
        <p:spPr>
          <a:xfrm>
            <a:off x="304800" y="381000"/>
            <a:ext cx="8382000" cy="1219200"/>
          </a:xfrm>
          <a:prstGeom prst="rect">
            <a:avLst/>
          </a:prstGeom>
        </p:spPr>
        <p:txBody>
          <a:bodyPr vert="horz" lIns="91440" tIns="45720" rIns="91440" bIns="45720" rtlCol="0" anchor="b" anchorCtr="0">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0" i="0" u="none" strike="noStrike" kern="1200" cap="none" spc="0" normalizeH="0" baseline="0" noProof="0" dirty="0" smtClean="0">
                <a:ln>
                  <a:noFill/>
                </a:ln>
                <a:solidFill>
                  <a:schemeClr val="tx1">
                    <a:lumMod val="85000"/>
                    <a:lumOff val="15000"/>
                  </a:schemeClr>
                </a:solidFill>
                <a:effectLst/>
                <a:uLnTx/>
                <a:uFillTx/>
                <a:latin typeface="+mj-lt"/>
                <a:ea typeface="+mj-ea"/>
                <a:cs typeface="+mj-cs"/>
              </a:rPr>
              <a:t>Concept</a:t>
            </a:r>
            <a:r>
              <a:rPr kumimoji="0" lang="en-US" sz="4800" b="0" i="0" u="none" strike="noStrike" kern="1200" cap="none" spc="0" normalizeH="0" noProof="0" dirty="0" smtClean="0">
                <a:ln>
                  <a:noFill/>
                </a:ln>
                <a:solidFill>
                  <a:schemeClr val="tx1">
                    <a:lumMod val="85000"/>
                    <a:lumOff val="15000"/>
                  </a:schemeClr>
                </a:solidFill>
                <a:effectLst/>
                <a:uLnTx/>
                <a:uFillTx/>
                <a:latin typeface="+mj-lt"/>
                <a:ea typeface="+mj-ea"/>
                <a:cs typeface="+mj-cs"/>
              </a:rPr>
              <a:t> 2:</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u="sng" baseline="0" dirty="0" smtClean="0">
                <a:solidFill>
                  <a:schemeClr val="tx1">
                    <a:lumMod val="85000"/>
                    <a:lumOff val="15000"/>
                  </a:schemeClr>
                </a:solidFill>
                <a:latin typeface="+mj-lt"/>
                <a:ea typeface="+mj-ea"/>
                <a:cs typeface="+mj-cs"/>
              </a:rPr>
              <a:t>Risk</a:t>
            </a:r>
            <a:r>
              <a:rPr lang="en-US" sz="4800" u="sng" dirty="0" smtClean="0">
                <a:solidFill>
                  <a:schemeClr val="tx1">
                    <a:lumMod val="85000"/>
                    <a:lumOff val="15000"/>
                  </a:schemeClr>
                </a:solidFill>
                <a:latin typeface="+mj-lt"/>
                <a:ea typeface="+mj-ea"/>
                <a:cs typeface="+mj-cs"/>
              </a:rPr>
              <a:t> Analysis: Understanding the Effects of Hazardous Processes </a:t>
            </a:r>
            <a:endParaRPr kumimoji="0" lang="en-US" sz="4800" b="0" i="0" u="sng" strike="noStrike" kern="1200" cap="none" spc="0" normalizeH="0" baseline="0" noProof="0" dirty="0" smtClean="0">
              <a:ln>
                <a:noFill/>
              </a:ln>
              <a:solidFill>
                <a:schemeClr val="tx1">
                  <a:lumMod val="85000"/>
                  <a:lumOff val="15000"/>
                </a:schemeClr>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457200" y="990600"/>
            <a:ext cx="8305800" cy="5410200"/>
          </a:xfrm>
        </p:spPr>
        <p:txBody>
          <a:bodyPr rtlCol="0">
            <a:normAutofit/>
          </a:bodyPr>
          <a:lstStyle/>
          <a:p>
            <a:pPr>
              <a:defRPr/>
            </a:pPr>
            <a:r>
              <a:rPr lang="en-US" dirty="0" smtClean="0">
                <a:solidFill>
                  <a:schemeClr val="tx1">
                    <a:lumMod val="85000"/>
                    <a:lumOff val="15000"/>
                  </a:schemeClr>
                </a:solidFill>
              </a:rPr>
              <a:t>Connections exist between Natural Hazards and Hazards and the Physical Environment</a:t>
            </a:r>
          </a:p>
          <a:p>
            <a:pPr>
              <a:defRPr/>
            </a:pPr>
            <a:endParaRPr lang="en-US" sz="1000" dirty="0" smtClean="0">
              <a:solidFill>
                <a:schemeClr val="tx1">
                  <a:lumMod val="85000"/>
                  <a:lumOff val="15000"/>
                </a:schemeClr>
              </a:solidFill>
            </a:endParaRPr>
          </a:p>
          <a:p>
            <a:pPr>
              <a:defRPr/>
            </a:pPr>
            <a:r>
              <a:rPr lang="en-US" dirty="0" smtClean="0">
                <a:solidFill>
                  <a:schemeClr val="tx1">
                    <a:lumMod val="85000"/>
                    <a:lumOff val="15000"/>
                  </a:schemeClr>
                </a:solidFill>
              </a:rPr>
              <a:t>These are called </a:t>
            </a:r>
            <a:r>
              <a:rPr lang="en-US" b="1" u="sng" dirty="0" smtClean="0">
                <a:solidFill>
                  <a:schemeClr val="tx1">
                    <a:lumMod val="85000"/>
                    <a:lumOff val="15000"/>
                  </a:schemeClr>
                </a:solidFill>
              </a:rPr>
              <a:t>Linkages</a:t>
            </a:r>
          </a:p>
          <a:p>
            <a:pPr lvl="1">
              <a:defRPr/>
            </a:pPr>
            <a:r>
              <a:rPr lang="en-US" sz="2400" dirty="0" smtClean="0">
                <a:solidFill>
                  <a:schemeClr val="tx1">
                    <a:lumMod val="85000"/>
                    <a:lumOff val="15000"/>
                  </a:schemeClr>
                </a:solidFill>
              </a:rPr>
              <a:t>Volcanic eruptions on land are </a:t>
            </a:r>
            <a:r>
              <a:rPr lang="en-US" sz="2400" u="sng" dirty="0" smtClean="0">
                <a:solidFill>
                  <a:schemeClr val="tx1">
                    <a:lumMod val="85000"/>
                    <a:lumOff val="15000"/>
                  </a:schemeClr>
                </a:solidFill>
              </a:rPr>
              <a:t>linked</a:t>
            </a:r>
            <a:r>
              <a:rPr lang="en-US" sz="2400" dirty="0" smtClean="0">
                <a:solidFill>
                  <a:schemeClr val="tx1">
                    <a:lumMod val="85000"/>
                    <a:lumOff val="15000"/>
                  </a:schemeClr>
                </a:solidFill>
              </a:rPr>
              <a:t> to mudflows and floods</a:t>
            </a:r>
          </a:p>
          <a:p>
            <a:pPr lvl="1">
              <a:defRPr/>
            </a:pPr>
            <a:r>
              <a:rPr lang="en-US" sz="2400" dirty="0" smtClean="0">
                <a:solidFill>
                  <a:schemeClr val="tx1">
                    <a:lumMod val="85000"/>
                    <a:lumOff val="15000"/>
                  </a:schemeClr>
                </a:solidFill>
              </a:rPr>
              <a:t>Eruptions in the ocean are </a:t>
            </a:r>
            <a:r>
              <a:rPr lang="en-US" sz="2400" u="sng" dirty="0" smtClean="0">
                <a:solidFill>
                  <a:schemeClr val="tx1">
                    <a:lumMod val="85000"/>
                    <a:lumOff val="15000"/>
                  </a:schemeClr>
                </a:solidFill>
              </a:rPr>
              <a:t>linked</a:t>
            </a:r>
            <a:r>
              <a:rPr lang="en-US" sz="2400" dirty="0" smtClean="0">
                <a:solidFill>
                  <a:schemeClr val="tx1">
                    <a:lumMod val="85000"/>
                    <a:lumOff val="15000"/>
                  </a:schemeClr>
                </a:solidFill>
              </a:rPr>
              <a:t> to tsunamis</a:t>
            </a:r>
          </a:p>
          <a:p>
            <a:pPr lvl="1">
              <a:defRPr/>
            </a:pPr>
            <a:endParaRPr lang="en-US" sz="900" dirty="0" smtClean="0">
              <a:solidFill>
                <a:schemeClr val="tx1">
                  <a:lumMod val="85000"/>
                  <a:lumOff val="15000"/>
                </a:schemeClr>
              </a:solidFill>
            </a:endParaRPr>
          </a:p>
          <a:p>
            <a:pPr>
              <a:defRPr/>
            </a:pPr>
            <a:r>
              <a:rPr lang="en-US" b="1" u="sng" dirty="0" smtClean="0">
                <a:solidFill>
                  <a:schemeClr val="tx1">
                    <a:lumMod val="85000"/>
                    <a:lumOff val="15000"/>
                  </a:schemeClr>
                </a:solidFill>
              </a:rPr>
              <a:t>Natural hazards are linked to earth materials</a:t>
            </a:r>
          </a:p>
          <a:p>
            <a:pPr lvl="1">
              <a:defRPr/>
            </a:pPr>
            <a:r>
              <a:rPr lang="en-US" sz="2400" dirty="0" smtClean="0">
                <a:solidFill>
                  <a:schemeClr val="tx1">
                    <a:lumMod val="85000"/>
                    <a:lumOff val="15000"/>
                  </a:schemeClr>
                </a:solidFill>
              </a:rPr>
              <a:t>Exposures of shale to landsides</a:t>
            </a:r>
          </a:p>
          <a:p>
            <a:pPr lvl="1">
              <a:defRPr/>
            </a:pPr>
            <a:r>
              <a:rPr lang="en-US" sz="2400" dirty="0" smtClean="0">
                <a:solidFill>
                  <a:schemeClr val="tx1">
                    <a:lumMod val="85000"/>
                    <a:lumOff val="15000"/>
                  </a:schemeClr>
                </a:solidFill>
              </a:rPr>
              <a:t>Granite to large fractures of rock</a:t>
            </a:r>
            <a:endParaRPr lang="en-US" sz="2400" b="1" dirty="0" smtClean="0">
              <a:solidFill>
                <a:schemeClr val="tx1">
                  <a:lumMod val="85000"/>
                  <a:lumOff val="15000"/>
                </a:schemeClr>
              </a:solidFill>
            </a:endParaRPr>
          </a:p>
          <a:p>
            <a:pPr>
              <a:buNone/>
              <a:defRPr/>
            </a:pPr>
            <a:endParaRPr lang="en-US" sz="2800" b="1" dirty="0" smtClean="0"/>
          </a:p>
        </p:txBody>
      </p:sp>
      <p:sp>
        <p:nvSpPr>
          <p:cNvPr id="4" name="Title 1"/>
          <p:cNvSpPr txBox="1">
            <a:spLocks/>
          </p:cNvSpPr>
          <p:nvPr/>
        </p:nvSpPr>
        <p:spPr>
          <a:xfrm>
            <a:off x="304800" y="0"/>
            <a:ext cx="8382000" cy="1219200"/>
          </a:xfrm>
          <a:prstGeom prst="rect">
            <a:avLst/>
          </a:prstGeom>
        </p:spPr>
        <p:txBody>
          <a:bodyPr vert="horz" lIns="91440" tIns="45720" rIns="91440" bIns="45720" rtlCol="0" anchor="b" anchorCtr="0">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tx1">
                    <a:lumMod val="85000"/>
                    <a:lumOff val="15000"/>
                  </a:schemeClr>
                </a:solidFill>
                <a:effectLst/>
                <a:uLnTx/>
                <a:uFillTx/>
                <a:latin typeface="+mj-lt"/>
                <a:ea typeface="+mj-ea"/>
                <a:cs typeface="+mj-cs"/>
              </a:rPr>
              <a:t>Concept</a:t>
            </a:r>
            <a:r>
              <a:rPr kumimoji="0" lang="en-US" sz="4000" b="0" i="0" u="none" strike="noStrike" kern="1200" cap="none" spc="0" normalizeH="0" noProof="0" dirty="0" smtClean="0">
                <a:ln>
                  <a:noFill/>
                </a:ln>
                <a:solidFill>
                  <a:schemeClr val="tx1">
                    <a:lumMod val="85000"/>
                    <a:lumOff val="15000"/>
                  </a:schemeClr>
                </a:solidFill>
                <a:effectLst/>
                <a:uLnTx/>
                <a:uFillTx/>
                <a:latin typeface="+mj-lt"/>
                <a:ea typeface="+mj-ea"/>
                <a:cs typeface="+mj-cs"/>
              </a:rPr>
              <a:t> 3: </a:t>
            </a:r>
            <a:r>
              <a:rPr lang="en-US" sz="4000" baseline="0" dirty="0" smtClean="0">
                <a:solidFill>
                  <a:schemeClr val="tx1">
                    <a:lumMod val="85000"/>
                    <a:lumOff val="15000"/>
                  </a:schemeClr>
                </a:solidFill>
                <a:latin typeface="+mj-lt"/>
                <a:ea typeface="+mj-ea"/>
                <a:cs typeface="+mj-cs"/>
              </a:rPr>
              <a:t>Linkages</a:t>
            </a:r>
            <a:endParaRPr kumimoji="0" lang="en-US" sz="4000" b="0" i="0" u="none" strike="noStrike" kern="1200" cap="none" spc="0" normalizeH="0" baseline="0" noProof="0" dirty="0" smtClean="0">
              <a:ln>
                <a:noFill/>
              </a:ln>
              <a:solidFill>
                <a:schemeClr val="tx1">
                  <a:lumMod val="85000"/>
                  <a:lumOff val="15000"/>
                </a:schemeClr>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228600" y="1752600"/>
            <a:ext cx="8763000" cy="4419600"/>
          </a:xfrm>
        </p:spPr>
        <p:txBody>
          <a:bodyPr rtlCol="0">
            <a:normAutofit/>
          </a:bodyPr>
          <a:lstStyle/>
          <a:p>
            <a:pPr>
              <a:defRPr/>
            </a:pPr>
            <a:r>
              <a:rPr lang="en-US" dirty="0" smtClean="0"/>
              <a:t>As the earth’s population has increased, natural hazards that once caused disasters, now cause catastrophes</a:t>
            </a:r>
          </a:p>
          <a:p>
            <a:pPr>
              <a:defRPr/>
            </a:pPr>
            <a:r>
              <a:rPr lang="en-US" dirty="0" smtClean="0"/>
              <a:t>This population was soon civilized, lived closer together and built large cities.  As </a:t>
            </a:r>
            <a:r>
              <a:rPr lang="en-US" u="sng" dirty="0" smtClean="0"/>
              <a:t>this happened a disaster becomes a catastrophe.</a:t>
            </a:r>
          </a:p>
          <a:p>
            <a:pPr>
              <a:buNone/>
              <a:defRPr/>
            </a:pPr>
            <a:endParaRPr lang="en-US" sz="1200" u="sng" dirty="0" smtClean="0"/>
          </a:p>
          <a:p>
            <a:pPr lvl="1">
              <a:defRPr/>
            </a:pPr>
            <a:r>
              <a:rPr lang="en-US" sz="2400" dirty="0" smtClean="0"/>
              <a:t>Example: Mexico City built on an ancient lake bed, in September of 1985 experienced a magnitude 8.0 earthquake, killing 10,000 people.</a:t>
            </a:r>
          </a:p>
          <a:p>
            <a:pPr lvl="1">
              <a:defRPr/>
            </a:pPr>
            <a:r>
              <a:rPr lang="en-US" sz="2400" dirty="0" smtClean="0"/>
              <a:t>Example: Japan’s earthquake and tsunami in 2011. Magnitude 9.0, 10 meter high tsunami waves, 16,000 killed</a:t>
            </a:r>
          </a:p>
        </p:txBody>
      </p:sp>
      <p:sp>
        <p:nvSpPr>
          <p:cNvPr id="4" name="Title 1"/>
          <p:cNvSpPr txBox="1">
            <a:spLocks/>
          </p:cNvSpPr>
          <p:nvPr/>
        </p:nvSpPr>
        <p:spPr>
          <a:xfrm>
            <a:off x="76200" y="152400"/>
            <a:ext cx="9067800" cy="1524000"/>
          </a:xfrm>
          <a:prstGeom prst="rect">
            <a:avLst/>
          </a:prstGeom>
        </p:spPr>
        <p:txBody>
          <a:bodyPr vert="horz" lIns="91440" tIns="45720" rIns="91440" bIns="45720" rtlCol="0" anchor="b"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none" spc="0" normalizeH="0" baseline="0" noProof="0" dirty="0" smtClean="0">
                <a:ln>
                  <a:noFill/>
                </a:ln>
                <a:solidFill>
                  <a:schemeClr val="tx1">
                    <a:lumMod val="85000"/>
                    <a:lumOff val="15000"/>
                  </a:schemeClr>
                </a:solidFill>
                <a:effectLst/>
                <a:uLnTx/>
                <a:uFillTx/>
                <a:latin typeface="+mj-lt"/>
                <a:ea typeface="+mj-ea"/>
                <a:cs typeface="+mj-cs"/>
              </a:rPr>
              <a:t>Concept</a:t>
            </a:r>
            <a:r>
              <a:rPr kumimoji="0" lang="en-US" sz="3000" b="0" i="0" u="none" strike="noStrike" kern="1200" cap="none" spc="0" normalizeH="0" noProof="0" dirty="0" smtClean="0">
                <a:ln>
                  <a:noFill/>
                </a:ln>
                <a:solidFill>
                  <a:schemeClr val="tx1">
                    <a:lumMod val="85000"/>
                    <a:lumOff val="15000"/>
                  </a:schemeClr>
                </a:solidFill>
                <a:effectLst/>
                <a:uLnTx/>
                <a:uFillTx/>
                <a:latin typeface="+mj-lt"/>
                <a:ea typeface="+mj-ea"/>
                <a:cs typeface="+mj-cs"/>
              </a:rPr>
              <a:t> 4: </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000" u="sng" baseline="0" dirty="0" smtClean="0">
                <a:solidFill>
                  <a:schemeClr val="tx1">
                    <a:lumMod val="85000"/>
                    <a:lumOff val="15000"/>
                  </a:schemeClr>
                </a:solidFill>
                <a:latin typeface="+mj-lt"/>
                <a:ea typeface="+mj-ea"/>
                <a:cs typeface="+mj-cs"/>
              </a:rPr>
              <a:t>Hazardous</a:t>
            </a:r>
            <a:r>
              <a:rPr lang="en-US" sz="3000" u="sng" dirty="0" smtClean="0">
                <a:solidFill>
                  <a:schemeClr val="tx1">
                    <a:lumMod val="85000"/>
                    <a:lumOff val="15000"/>
                  </a:schemeClr>
                </a:solidFill>
                <a:latin typeface="+mj-lt"/>
                <a:ea typeface="+mj-ea"/>
                <a:cs typeface="+mj-cs"/>
              </a:rPr>
              <a:t> Events that Previously Produced Disasters are Now Producing Catastrophes</a:t>
            </a:r>
            <a:endParaRPr kumimoji="0" lang="en-US" sz="3000" b="0" i="0" u="sng" strike="noStrike" kern="1200" cap="none" spc="0" normalizeH="0" baseline="0" noProof="0" dirty="0" smtClean="0">
              <a:ln>
                <a:noFill/>
              </a:ln>
              <a:solidFill>
                <a:schemeClr val="tx1">
                  <a:lumMod val="85000"/>
                  <a:lumOff val="15000"/>
                </a:schemeClr>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228600" y="1752600"/>
            <a:ext cx="8763000" cy="4419600"/>
          </a:xfrm>
        </p:spPr>
        <p:txBody>
          <a:bodyPr rtlCol="0">
            <a:normAutofit lnSpcReduction="10000"/>
          </a:bodyPr>
          <a:lstStyle/>
          <a:p>
            <a:pPr>
              <a:defRPr/>
            </a:pPr>
            <a:r>
              <a:rPr lang="en-US" sz="2400" u="sng" dirty="0" smtClean="0"/>
              <a:t>Increase in the population growth</a:t>
            </a:r>
          </a:p>
          <a:p>
            <a:pPr lvl="1">
              <a:defRPr/>
            </a:pPr>
            <a:r>
              <a:rPr lang="en-US" sz="2200" dirty="0" smtClean="0"/>
              <a:t>Between 1830 to 1930 – 100 years, the world population increased from 1 to 2 billion</a:t>
            </a:r>
          </a:p>
          <a:p>
            <a:pPr lvl="1">
              <a:defRPr/>
            </a:pPr>
            <a:r>
              <a:rPr lang="en-US" sz="2200" dirty="0" smtClean="0"/>
              <a:t>Between 1930 to 1970 – 40 years, the world population </a:t>
            </a:r>
            <a:r>
              <a:rPr lang="en-US" dirty="0" smtClean="0"/>
              <a:t>increased to 4 billion</a:t>
            </a:r>
          </a:p>
          <a:p>
            <a:pPr lvl="1">
              <a:defRPr/>
            </a:pPr>
            <a:r>
              <a:rPr lang="en-US" dirty="0" smtClean="0"/>
              <a:t>Between 1970 to </a:t>
            </a:r>
            <a:r>
              <a:rPr lang="en-US" sz="2200" dirty="0" smtClean="0"/>
              <a:t>2000 – 30 years, the world population increased to 6 billion</a:t>
            </a:r>
          </a:p>
          <a:p>
            <a:pPr lvl="1">
              <a:defRPr/>
            </a:pPr>
            <a:r>
              <a:rPr lang="en-US" dirty="0" smtClean="0"/>
              <a:t>And from 2000 to July 1, 2013 – 12 ½ years, the world population increased to 7.16 billion people</a:t>
            </a:r>
          </a:p>
          <a:p>
            <a:pPr lvl="1">
              <a:defRPr/>
            </a:pPr>
            <a:endParaRPr lang="en-US" sz="1200" dirty="0" smtClean="0"/>
          </a:p>
          <a:p>
            <a:pPr>
              <a:defRPr/>
            </a:pPr>
            <a:r>
              <a:rPr lang="en-US" sz="2400" dirty="0" smtClean="0"/>
              <a:t>This is why, if a </a:t>
            </a:r>
            <a:r>
              <a:rPr lang="en-US" sz="2400" b="1" u="sng" dirty="0" smtClean="0"/>
              <a:t>natural hazard does occur, it most likely will </a:t>
            </a:r>
            <a:r>
              <a:rPr lang="en-US" b="1" u="sng" dirty="0" smtClean="0"/>
              <a:t>either be a disaster or most likely a catastrophe</a:t>
            </a:r>
            <a:endParaRPr lang="en-US" sz="2400" b="1" u="sng" dirty="0" smtClean="0"/>
          </a:p>
        </p:txBody>
      </p:sp>
      <p:sp>
        <p:nvSpPr>
          <p:cNvPr id="4" name="Title 1"/>
          <p:cNvSpPr txBox="1">
            <a:spLocks/>
          </p:cNvSpPr>
          <p:nvPr/>
        </p:nvSpPr>
        <p:spPr>
          <a:xfrm>
            <a:off x="76200" y="381000"/>
            <a:ext cx="9067800" cy="1524000"/>
          </a:xfrm>
          <a:prstGeom prst="rect">
            <a:avLst/>
          </a:prstGeom>
        </p:spPr>
        <p:txBody>
          <a:bodyPr vert="horz" lIns="91440" tIns="45720" rIns="91440" bIns="45720" rtlCol="0" anchor="b"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none" spc="0" normalizeH="0" baseline="0" noProof="0" dirty="0" smtClean="0">
                <a:ln>
                  <a:noFill/>
                </a:ln>
                <a:solidFill>
                  <a:schemeClr val="tx1">
                    <a:lumMod val="85000"/>
                    <a:lumOff val="15000"/>
                  </a:schemeClr>
                </a:solidFill>
                <a:effectLst/>
                <a:uLnTx/>
                <a:uFillTx/>
                <a:latin typeface="+mj-lt"/>
                <a:ea typeface="+mj-ea"/>
                <a:cs typeface="+mj-cs"/>
              </a:rPr>
              <a:t>Concept</a:t>
            </a:r>
            <a:r>
              <a:rPr kumimoji="0" lang="en-US" sz="3000" b="0" i="0" u="none" strike="noStrike" kern="1200" cap="none" spc="0" normalizeH="0" noProof="0" dirty="0" smtClean="0">
                <a:ln>
                  <a:noFill/>
                </a:ln>
                <a:solidFill>
                  <a:schemeClr val="tx1">
                    <a:lumMod val="85000"/>
                    <a:lumOff val="15000"/>
                  </a:schemeClr>
                </a:solidFill>
                <a:effectLst/>
                <a:uLnTx/>
                <a:uFillTx/>
                <a:latin typeface="+mj-lt"/>
                <a:ea typeface="+mj-ea"/>
                <a:cs typeface="+mj-cs"/>
              </a:rPr>
              <a:t> 4: </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000" u="sng" baseline="0" dirty="0" smtClean="0">
                <a:solidFill>
                  <a:schemeClr val="tx1">
                    <a:lumMod val="85000"/>
                    <a:lumOff val="15000"/>
                  </a:schemeClr>
                </a:solidFill>
                <a:latin typeface="+mj-lt"/>
                <a:ea typeface="+mj-ea"/>
                <a:cs typeface="+mj-cs"/>
              </a:rPr>
              <a:t>Hazardous</a:t>
            </a:r>
            <a:r>
              <a:rPr lang="en-US" sz="3000" u="sng" dirty="0" smtClean="0">
                <a:solidFill>
                  <a:schemeClr val="tx1">
                    <a:lumMod val="85000"/>
                    <a:lumOff val="15000"/>
                  </a:schemeClr>
                </a:solidFill>
                <a:latin typeface="+mj-lt"/>
                <a:ea typeface="+mj-ea"/>
                <a:cs typeface="+mj-cs"/>
              </a:rPr>
              <a:t> Events that Previously Produced Disasters are Now Producing Catastrophes</a:t>
            </a:r>
            <a:endParaRPr kumimoji="0" lang="en-US" sz="3000" b="0" i="0" u="sng" strike="noStrike" kern="1200" cap="none" spc="0" normalizeH="0" baseline="0" noProof="0" dirty="0" smtClean="0">
              <a:ln>
                <a:noFill/>
              </a:ln>
              <a:solidFill>
                <a:schemeClr val="tx1">
                  <a:lumMod val="85000"/>
                  <a:lumOff val="15000"/>
                </a:schemeClr>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descr="http://3.bp.blogspot.com/_JSpbgoKp8LA/SjF6OmPNI1I/AAAAAAAAFVo/nZjYJeTjP9Q/s400/populationGraph_Exponential.gif"/>
          <p:cNvPicPr>
            <a:picLocks noChangeAspect="1" noChangeArrowheads="1"/>
          </p:cNvPicPr>
          <p:nvPr/>
        </p:nvPicPr>
        <p:blipFill>
          <a:blip r:embed="rId2" cstate="print"/>
          <a:srcRect/>
          <a:stretch>
            <a:fillRect/>
          </a:stretch>
        </p:blipFill>
        <p:spPr bwMode="auto">
          <a:xfrm>
            <a:off x="457200" y="533400"/>
            <a:ext cx="7924800" cy="5518507"/>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idx="1"/>
          </p:nvPr>
        </p:nvSpPr>
        <p:spPr>
          <a:xfrm>
            <a:off x="152400" y="1524000"/>
            <a:ext cx="9144000" cy="4953000"/>
          </a:xfrm>
        </p:spPr>
        <p:txBody>
          <a:bodyPr>
            <a:normAutofit/>
          </a:bodyPr>
          <a:lstStyle/>
          <a:p>
            <a:r>
              <a:rPr lang="en-US" b="1" dirty="0" smtClean="0"/>
              <a:t>Magnitude and Frequency of Hazardous Events</a:t>
            </a:r>
          </a:p>
          <a:p>
            <a:pPr lvl="1"/>
            <a:r>
              <a:rPr lang="en-US" dirty="0" smtClean="0"/>
              <a:t>The </a:t>
            </a:r>
            <a:r>
              <a:rPr lang="en-US" b="1" i="1" u="sng" dirty="0" smtClean="0"/>
              <a:t>impact</a:t>
            </a:r>
            <a:r>
              <a:rPr lang="en-US" dirty="0" smtClean="0"/>
              <a:t> of a hazardous event is in part a function of  the amount of energy release, that is the </a:t>
            </a:r>
            <a:r>
              <a:rPr lang="en-US" b="1" dirty="0" smtClean="0"/>
              <a:t>magnitude</a:t>
            </a:r>
            <a:r>
              <a:rPr lang="en-US" dirty="0" smtClean="0"/>
              <a:t> and the interval between occurrences, its </a:t>
            </a:r>
            <a:r>
              <a:rPr lang="en-US" b="1" dirty="0" smtClean="0"/>
              <a:t>frequency</a:t>
            </a:r>
            <a:r>
              <a:rPr lang="en-US" dirty="0" smtClean="0"/>
              <a:t>.</a:t>
            </a:r>
          </a:p>
          <a:p>
            <a:pPr lvl="1"/>
            <a:r>
              <a:rPr lang="en-US" dirty="0" smtClean="0"/>
              <a:t>The </a:t>
            </a:r>
            <a:r>
              <a:rPr lang="en-US" b="1" i="1" u="sng" dirty="0" smtClean="0"/>
              <a:t>impact</a:t>
            </a:r>
            <a:r>
              <a:rPr lang="en-US" u="sng" dirty="0" smtClean="0"/>
              <a:t> </a:t>
            </a:r>
            <a:r>
              <a:rPr lang="en-US" dirty="0" smtClean="0"/>
              <a:t>is also influenced by other factors including:</a:t>
            </a:r>
          </a:p>
          <a:p>
            <a:pPr lvl="2"/>
            <a:r>
              <a:rPr lang="en-US" dirty="0" smtClean="0"/>
              <a:t>Climate</a:t>
            </a:r>
          </a:p>
          <a:p>
            <a:pPr lvl="2"/>
            <a:r>
              <a:rPr lang="en-US" dirty="0" smtClean="0"/>
              <a:t>Geology</a:t>
            </a:r>
          </a:p>
          <a:p>
            <a:pPr lvl="2"/>
            <a:r>
              <a:rPr lang="en-US" dirty="0" smtClean="0"/>
              <a:t>Vegetation</a:t>
            </a:r>
          </a:p>
          <a:p>
            <a:pPr lvl="2"/>
            <a:r>
              <a:rPr lang="en-US" dirty="0" smtClean="0"/>
              <a:t>Population</a:t>
            </a:r>
          </a:p>
          <a:p>
            <a:pPr lvl="2"/>
            <a:r>
              <a:rPr lang="en-US" dirty="0" smtClean="0"/>
              <a:t>Land-use</a:t>
            </a:r>
          </a:p>
          <a:p>
            <a:pPr lvl="1"/>
            <a:r>
              <a:rPr lang="en-US" dirty="0" smtClean="0"/>
              <a:t>Learning to look at these and other factors on natural hazards may lessen these impacts on the </a:t>
            </a:r>
            <a:r>
              <a:rPr lang="en-US" b="1" dirty="0" smtClean="0"/>
              <a:t>rising population.</a:t>
            </a:r>
          </a:p>
        </p:txBody>
      </p:sp>
      <p:sp>
        <p:nvSpPr>
          <p:cNvPr id="5" name="Title 4"/>
          <p:cNvSpPr>
            <a:spLocks noGrp="1"/>
          </p:cNvSpPr>
          <p:nvPr>
            <p:ph type="title"/>
          </p:nvPr>
        </p:nvSpPr>
        <p:spPr>
          <a:xfrm>
            <a:off x="304800" y="152400"/>
            <a:ext cx="8229600" cy="1600200"/>
          </a:xfrm>
        </p:spPr>
        <p:txBody>
          <a:bodyPr>
            <a:normAutofit/>
          </a:bodyPr>
          <a:lstStyle/>
          <a:p>
            <a:pPr lvl="0">
              <a:defRPr/>
            </a:pPr>
            <a:r>
              <a:rPr lang="en-US" sz="2800" dirty="0" smtClean="0"/>
              <a:t>Concept 4: </a:t>
            </a:r>
            <a:r>
              <a:rPr lang="en-US" sz="3200" dirty="0" smtClean="0"/>
              <a:t/>
            </a:r>
            <a:br>
              <a:rPr lang="en-US" sz="3200" dirty="0" smtClean="0"/>
            </a:br>
            <a:r>
              <a:rPr lang="en-US" sz="2800" u="sng" dirty="0" smtClean="0"/>
              <a:t>Hazardous Events that Previously Produced Disasters are Now Producing Catastrophes</a:t>
            </a:r>
            <a:endParaRPr lang="en-US" sz="2800" u="sng"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a:xfrm>
            <a:off x="1143000" y="76200"/>
            <a:ext cx="6934200" cy="1143000"/>
          </a:xfrm>
        </p:spPr>
        <p:txBody>
          <a:bodyPr>
            <a:normAutofit fontScale="90000"/>
          </a:bodyPr>
          <a:lstStyle/>
          <a:p>
            <a:pPr algn="ctr"/>
            <a:r>
              <a:rPr lang="en-US" sz="4800" dirty="0" smtClean="0"/>
              <a:t>Why Study Natural Hazards?</a:t>
            </a:r>
          </a:p>
        </p:txBody>
      </p:sp>
      <p:sp>
        <p:nvSpPr>
          <p:cNvPr id="17411" name="Text Placeholder 2"/>
          <p:cNvSpPr>
            <a:spLocks noGrp="1"/>
          </p:cNvSpPr>
          <p:nvPr>
            <p:ph type="body" idx="4294967295"/>
          </p:nvPr>
        </p:nvSpPr>
        <p:spPr>
          <a:xfrm>
            <a:off x="533400" y="1371600"/>
            <a:ext cx="8153400" cy="4267200"/>
          </a:xfrm>
        </p:spPr>
        <p:txBody>
          <a:bodyPr>
            <a:normAutofit/>
          </a:bodyPr>
          <a:lstStyle/>
          <a:p>
            <a:r>
              <a:rPr lang="en-US" dirty="0" smtClean="0"/>
              <a:t>To learn about the internal and external forces of the earth and how they interact with civilization</a:t>
            </a:r>
          </a:p>
          <a:p>
            <a:endParaRPr lang="en-US" dirty="0"/>
          </a:p>
          <a:p>
            <a:r>
              <a:rPr lang="en-US" dirty="0" smtClean="0"/>
              <a:t>To learn how civilization can better adjust and adapt to these forces</a:t>
            </a:r>
          </a:p>
          <a:p>
            <a:endParaRPr lang="en-US" dirty="0"/>
          </a:p>
          <a:p>
            <a:r>
              <a:rPr lang="en-US" dirty="0" smtClean="0"/>
              <a:t>To learn to appreciate and respect the awe of these processes and their effects</a:t>
            </a:r>
          </a:p>
        </p:txBody>
      </p:sp>
    </p:spTree>
    <p:extLst>
      <p:ext uri="{BB962C8B-B14F-4D97-AF65-F5344CB8AC3E}">
        <p14:creationId xmlns:p14="http://schemas.microsoft.com/office/powerpoint/2010/main" val="22469628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192974" y="152400"/>
            <a:ext cx="8915400" cy="1219200"/>
          </a:xfrm>
        </p:spPr>
        <p:txBody>
          <a:bodyPr>
            <a:normAutofit/>
          </a:bodyPr>
          <a:lstStyle/>
          <a:p>
            <a:pPr algn="ctr"/>
            <a:r>
              <a:rPr lang="en-US" sz="3200" dirty="0" smtClean="0"/>
              <a:t>Concept 5:</a:t>
            </a:r>
            <a:br>
              <a:rPr lang="en-US" sz="3200" dirty="0" smtClean="0"/>
            </a:br>
            <a:r>
              <a:rPr lang="en-US" sz="3200" u="sng" dirty="0" smtClean="0"/>
              <a:t>Consequences of Hazards Can Be Minimized</a:t>
            </a:r>
          </a:p>
        </p:txBody>
      </p:sp>
      <p:sp>
        <p:nvSpPr>
          <p:cNvPr id="32771" name="Rectangle 3"/>
          <p:cNvSpPr>
            <a:spLocks noGrp="1" noChangeArrowheads="1"/>
          </p:cNvSpPr>
          <p:nvPr>
            <p:ph idx="1"/>
          </p:nvPr>
        </p:nvSpPr>
        <p:spPr>
          <a:xfrm>
            <a:off x="762000" y="1447800"/>
            <a:ext cx="7924800" cy="4606925"/>
          </a:xfrm>
        </p:spPr>
        <p:txBody>
          <a:bodyPr rtlCol="0">
            <a:normAutofit/>
          </a:bodyPr>
          <a:lstStyle/>
          <a:p>
            <a:pPr marL="274320" indent="-274320" fontAlgn="auto">
              <a:spcAft>
                <a:spcPts val="0"/>
              </a:spcAft>
              <a:buFont typeface="Arial" pitchFamily="34" charset="0"/>
              <a:buChar char="•"/>
              <a:defRPr/>
            </a:pPr>
            <a:r>
              <a:rPr lang="en-US" dirty="0" smtClean="0"/>
              <a:t>Many times we deal with natural hazards in a </a:t>
            </a:r>
            <a:r>
              <a:rPr lang="en-US" b="1" i="1" u="sng" dirty="0" smtClean="0"/>
              <a:t>reactive</a:t>
            </a:r>
            <a:r>
              <a:rPr lang="en-US" b="1" dirty="0" smtClean="0"/>
              <a:t> </a:t>
            </a:r>
            <a:r>
              <a:rPr lang="en-US" dirty="0" smtClean="0"/>
              <a:t>way.</a:t>
            </a:r>
            <a:endParaRPr lang="en-US" sz="2200" dirty="0" smtClean="0"/>
          </a:p>
          <a:p>
            <a:pPr marL="274320" indent="-274320" fontAlgn="auto">
              <a:spcAft>
                <a:spcPts val="0"/>
              </a:spcAft>
              <a:buFont typeface="Arial" pitchFamily="34" charset="0"/>
              <a:buChar char="•"/>
              <a:defRPr/>
            </a:pPr>
            <a:r>
              <a:rPr lang="en-US" sz="2200" dirty="0" smtClean="0"/>
              <a:t>Following a disaster, we engage in</a:t>
            </a:r>
          </a:p>
          <a:p>
            <a:pPr lvl="1">
              <a:defRPr/>
            </a:pPr>
            <a:r>
              <a:rPr lang="en-US" dirty="0" smtClean="0"/>
              <a:t>Search and rescue</a:t>
            </a:r>
          </a:p>
          <a:p>
            <a:pPr lvl="1">
              <a:defRPr/>
            </a:pPr>
            <a:r>
              <a:rPr lang="en-US" dirty="0" smtClean="0"/>
              <a:t>Firefighting</a:t>
            </a:r>
          </a:p>
          <a:p>
            <a:pPr lvl="1">
              <a:defRPr/>
            </a:pPr>
            <a:r>
              <a:rPr lang="en-US" dirty="0" smtClean="0"/>
              <a:t>Providing food, shelter, and medical care</a:t>
            </a:r>
          </a:p>
          <a:p>
            <a:pPr>
              <a:defRPr/>
            </a:pPr>
            <a:r>
              <a:rPr lang="en-US" dirty="0" smtClean="0"/>
              <a:t>This </a:t>
            </a:r>
            <a:r>
              <a:rPr lang="en-US" b="1" u="sng" dirty="0" smtClean="0"/>
              <a:t>does reduce </a:t>
            </a:r>
            <a:r>
              <a:rPr lang="en-US" dirty="0" smtClean="0"/>
              <a:t>the lose of life and property</a:t>
            </a:r>
          </a:p>
          <a:p>
            <a:pPr>
              <a:defRPr/>
            </a:pPr>
            <a:endParaRPr lang="en-US" sz="1200" dirty="0" smtClean="0"/>
          </a:p>
          <a:p>
            <a:pPr>
              <a:defRPr/>
            </a:pPr>
            <a:r>
              <a:rPr lang="en-US" b="1" dirty="0" smtClean="0"/>
              <a:t>BUT: to move to a </a:t>
            </a:r>
            <a:r>
              <a:rPr lang="en-US" b="1" u="sng" dirty="0" smtClean="0"/>
              <a:t>higher level of hazard reduction </a:t>
            </a:r>
            <a:r>
              <a:rPr lang="en-US" b="1" dirty="0" smtClean="0"/>
              <a:t>will require increased </a:t>
            </a:r>
            <a:r>
              <a:rPr lang="en-US" b="1" u="sng" dirty="0" smtClean="0"/>
              <a:t>efforts to anticipate disasters and their effects.</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0" y="304800"/>
            <a:ext cx="9144000" cy="1143000"/>
          </a:xfrm>
        </p:spPr>
        <p:txBody>
          <a:bodyPr>
            <a:noAutofit/>
          </a:bodyPr>
          <a:lstStyle/>
          <a:p>
            <a:r>
              <a:rPr lang="en-US" sz="3200" dirty="0" smtClean="0"/>
              <a:t>Concept 5:</a:t>
            </a:r>
            <a:br>
              <a:rPr lang="en-US" sz="3200" dirty="0" smtClean="0"/>
            </a:br>
            <a:r>
              <a:rPr lang="en-US" sz="3200" u="sng" dirty="0" smtClean="0"/>
              <a:t>Consequences of Hazards Can Be Minimized</a:t>
            </a:r>
          </a:p>
        </p:txBody>
      </p:sp>
      <p:sp>
        <p:nvSpPr>
          <p:cNvPr id="40963" name="Rectangle 3"/>
          <p:cNvSpPr>
            <a:spLocks noGrp="1" noChangeArrowheads="1"/>
          </p:cNvSpPr>
          <p:nvPr>
            <p:ph idx="1"/>
          </p:nvPr>
        </p:nvSpPr>
        <p:spPr>
          <a:xfrm>
            <a:off x="381000" y="1371600"/>
            <a:ext cx="8382000" cy="5105400"/>
          </a:xfrm>
        </p:spPr>
        <p:txBody>
          <a:bodyPr>
            <a:normAutofit/>
          </a:bodyPr>
          <a:lstStyle/>
          <a:p>
            <a:pPr>
              <a:lnSpc>
                <a:spcPct val="90000"/>
              </a:lnSpc>
            </a:pPr>
            <a:r>
              <a:rPr lang="en-US" dirty="0" smtClean="0"/>
              <a:t>Reactive Response: </a:t>
            </a:r>
            <a:r>
              <a:rPr lang="en-US" u="sng" dirty="0" smtClean="0"/>
              <a:t>Impact of and Recover from Disasters</a:t>
            </a:r>
          </a:p>
          <a:p>
            <a:pPr lvl="1">
              <a:lnSpc>
                <a:spcPct val="90000"/>
              </a:lnSpc>
            </a:pPr>
            <a:r>
              <a:rPr lang="en-US" sz="2400" dirty="0" smtClean="0"/>
              <a:t>The effect of a disaster upon a population may be either </a:t>
            </a:r>
            <a:r>
              <a:rPr lang="en-US" sz="2400" i="1" dirty="0" smtClean="0"/>
              <a:t>direct</a:t>
            </a:r>
            <a:r>
              <a:rPr lang="en-US" sz="2400" dirty="0" smtClean="0"/>
              <a:t> or </a:t>
            </a:r>
            <a:r>
              <a:rPr lang="en-US" sz="2400" i="1" dirty="0" smtClean="0"/>
              <a:t>indirect</a:t>
            </a:r>
          </a:p>
          <a:p>
            <a:pPr lvl="2">
              <a:lnSpc>
                <a:spcPct val="90000"/>
              </a:lnSpc>
            </a:pPr>
            <a:r>
              <a:rPr lang="en-US" sz="2400" u="sng" dirty="0" smtClean="0"/>
              <a:t>Direct Effects:</a:t>
            </a:r>
          </a:p>
          <a:p>
            <a:pPr lvl="3">
              <a:lnSpc>
                <a:spcPct val="90000"/>
              </a:lnSpc>
            </a:pPr>
            <a:r>
              <a:rPr lang="en-US" sz="2400" dirty="0" smtClean="0"/>
              <a:t>People getting killed, injured, dislocated, or otherwise damaged</a:t>
            </a:r>
          </a:p>
          <a:p>
            <a:pPr lvl="2">
              <a:lnSpc>
                <a:spcPct val="90000"/>
              </a:lnSpc>
            </a:pPr>
            <a:r>
              <a:rPr lang="en-US" sz="2400" u="sng" dirty="0" smtClean="0"/>
              <a:t>Indirect Effects:</a:t>
            </a:r>
          </a:p>
          <a:p>
            <a:pPr lvl="3">
              <a:lnSpc>
                <a:spcPct val="90000"/>
              </a:lnSpc>
            </a:pPr>
            <a:r>
              <a:rPr lang="en-US" sz="2400" dirty="0" smtClean="0"/>
              <a:t>Emotional distress, donation of money or goods, and the paying of taxes to pay for the recovery of property</a:t>
            </a:r>
          </a:p>
          <a:p>
            <a:pPr lvl="3">
              <a:lnSpc>
                <a:spcPct val="90000"/>
              </a:lnSpc>
            </a:pPr>
            <a:endParaRPr lang="en-US" sz="1200" dirty="0" smtClean="0"/>
          </a:p>
          <a:p>
            <a:pPr lvl="1">
              <a:lnSpc>
                <a:spcPct val="90000"/>
              </a:lnSpc>
            </a:pPr>
            <a:r>
              <a:rPr lang="en-US" sz="2400" dirty="0" smtClean="0"/>
              <a:t>Direct effects are felt by fewer individuals, whereas indirect effects affect many more people</a:t>
            </a:r>
          </a:p>
          <a:p>
            <a:pPr lvl="3">
              <a:lnSpc>
                <a:spcPct val="90000"/>
              </a:lnSpc>
            </a:pPr>
            <a:endParaRPr lang="en-US" sz="1800" b="1"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164275" y="304800"/>
            <a:ext cx="8991600" cy="1143000"/>
          </a:xfrm>
        </p:spPr>
        <p:txBody>
          <a:bodyPr>
            <a:noAutofit/>
          </a:bodyPr>
          <a:lstStyle/>
          <a:p>
            <a:r>
              <a:rPr lang="en-US" sz="3200" dirty="0" smtClean="0"/>
              <a:t>Concept 5:</a:t>
            </a:r>
            <a:br>
              <a:rPr lang="en-US" sz="3200" dirty="0" smtClean="0"/>
            </a:br>
            <a:r>
              <a:rPr lang="en-US" sz="3200" u="sng" dirty="0" smtClean="0"/>
              <a:t>Consequences of Hazards Can Be Minimized</a:t>
            </a:r>
          </a:p>
        </p:txBody>
      </p:sp>
      <p:sp>
        <p:nvSpPr>
          <p:cNvPr id="43011" name="Rectangle 3"/>
          <p:cNvSpPr>
            <a:spLocks noGrp="1" noChangeArrowheads="1"/>
          </p:cNvSpPr>
          <p:nvPr>
            <p:ph idx="1"/>
          </p:nvPr>
        </p:nvSpPr>
        <p:spPr>
          <a:xfrm>
            <a:off x="457200" y="1600200"/>
            <a:ext cx="8077200" cy="4953000"/>
          </a:xfrm>
        </p:spPr>
        <p:txBody>
          <a:bodyPr>
            <a:normAutofit/>
          </a:bodyPr>
          <a:lstStyle/>
          <a:p>
            <a:r>
              <a:rPr lang="en-US" dirty="0" smtClean="0"/>
              <a:t>Stages of recovery following a disaster are </a:t>
            </a:r>
          </a:p>
          <a:p>
            <a:pPr lvl="1"/>
            <a:r>
              <a:rPr lang="en-US" dirty="0" smtClean="0"/>
              <a:t>Emergency work</a:t>
            </a:r>
          </a:p>
          <a:p>
            <a:pPr lvl="1"/>
            <a:r>
              <a:rPr lang="en-US" dirty="0" smtClean="0"/>
              <a:t>Restoration of Services and Communication Lines</a:t>
            </a:r>
          </a:p>
          <a:p>
            <a:pPr lvl="1"/>
            <a:r>
              <a:rPr lang="en-US" dirty="0" smtClean="0"/>
              <a:t>Reconstruction</a:t>
            </a:r>
          </a:p>
          <a:p>
            <a:r>
              <a:rPr lang="en-US" dirty="0" smtClean="0"/>
              <a:t>Life would be back to normal basically</a:t>
            </a:r>
          </a:p>
          <a:p>
            <a:endParaRPr lang="en-US" sz="1200" dirty="0" smtClean="0"/>
          </a:p>
          <a:p>
            <a:r>
              <a:rPr lang="en-US" b="1" u="sng" dirty="0" smtClean="0"/>
              <a:t>Reconstruction II:</a:t>
            </a:r>
          </a:p>
          <a:p>
            <a:pPr lvl="1"/>
            <a:r>
              <a:rPr lang="en-US" dirty="0" smtClean="0"/>
              <a:t>Planning is essential!!</a:t>
            </a:r>
          </a:p>
          <a:p>
            <a:pPr lvl="1"/>
            <a:r>
              <a:rPr lang="en-US" dirty="0" smtClean="0"/>
              <a:t>Don’t rush – evaluate how best to use recovery funds to rebuild to withstand future hazards</a:t>
            </a:r>
          </a:p>
          <a:p>
            <a:pPr lvl="1"/>
            <a:r>
              <a:rPr lang="en-US" dirty="0" smtClean="0"/>
              <a:t>Rebuild to reduce damage and loss of life if another event should happen</a:t>
            </a:r>
          </a:p>
          <a:p>
            <a:pPr lvl="1"/>
            <a:endParaRPr lang="en-US"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descr="http://gillinc.blogspot.com/uploaded_images/FEMA.Disaster-716009.jpg"/>
          <p:cNvPicPr>
            <a:picLocks noChangeAspect="1" noChangeArrowheads="1"/>
          </p:cNvPicPr>
          <p:nvPr/>
        </p:nvPicPr>
        <p:blipFill>
          <a:blip r:embed="rId2" cstate="print"/>
          <a:srcRect/>
          <a:stretch>
            <a:fillRect/>
          </a:stretch>
        </p:blipFill>
        <p:spPr bwMode="auto">
          <a:xfrm>
            <a:off x="2209800" y="685800"/>
            <a:ext cx="5181600" cy="5181600"/>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52400" y="457200"/>
            <a:ext cx="8991600" cy="914400"/>
          </a:xfrm>
        </p:spPr>
        <p:txBody>
          <a:bodyPr>
            <a:normAutofit fontScale="90000"/>
          </a:bodyPr>
          <a:lstStyle/>
          <a:p>
            <a:r>
              <a:rPr lang="en-US" sz="3600" dirty="0" smtClean="0"/>
              <a:t>Concept 5:</a:t>
            </a:r>
            <a:br>
              <a:rPr lang="en-US" sz="3600" dirty="0" smtClean="0"/>
            </a:br>
            <a:r>
              <a:rPr lang="en-US" sz="3600" u="sng" dirty="0" smtClean="0"/>
              <a:t>Consequences of Hazards Can Be Minimized</a:t>
            </a:r>
          </a:p>
        </p:txBody>
      </p:sp>
      <p:sp>
        <p:nvSpPr>
          <p:cNvPr id="44035" name="Rectangle 3"/>
          <p:cNvSpPr>
            <a:spLocks noGrp="1" noChangeArrowheads="1"/>
          </p:cNvSpPr>
          <p:nvPr>
            <p:ph idx="1"/>
          </p:nvPr>
        </p:nvSpPr>
        <p:spPr>
          <a:xfrm>
            <a:off x="533400" y="1600200"/>
            <a:ext cx="8001000" cy="4572000"/>
          </a:xfrm>
        </p:spPr>
        <p:txBody>
          <a:bodyPr/>
          <a:lstStyle/>
          <a:p>
            <a:r>
              <a:rPr lang="en-US" sz="2800" dirty="0" smtClean="0"/>
              <a:t>Anticipatory Response: Avoiding and Adjusting to Hazards</a:t>
            </a:r>
          </a:p>
          <a:p>
            <a:endParaRPr lang="en-US" sz="1200" dirty="0" smtClean="0"/>
          </a:p>
          <a:p>
            <a:pPr lvl="1"/>
            <a:r>
              <a:rPr lang="en-US" sz="2400" dirty="0" smtClean="0"/>
              <a:t>There is a need to minimize the effects of disasters by evaluating the perception of the hazards</a:t>
            </a:r>
          </a:p>
          <a:p>
            <a:pPr lvl="1"/>
            <a:endParaRPr lang="en-US" sz="1200" b="1" dirty="0" smtClean="0"/>
          </a:p>
          <a:p>
            <a:pPr lvl="1"/>
            <a:r>
              <a:rPr lang="en-US" sz="2400" dirty="0" smtClean="0"/>
              <a:t>People need to be educated to understand natural hazards and how they should deal with an event should they be involved in one.</a:t>
            </a:r>
          </a:p>
          <a:p>
            <a:pPr lvl="1"/>
            <a:endParaRPr lang="en-US" sz="2600" b="1" dirty="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09600" y="304800"/>
            <a:ext cx="8001000" cy="1066800"/>
          </a:xfrm>
        </p:spPr>
        <p:txBody>
          <a:bodyPr>
            <a:normAutofit fontScale="90000"/>
          </a:bodyPr>
          <a:lstStyle/>
          <a:p>
            <a:r>
              <a:rPr lang="en-US" sz="3600" dirty="0" smtClean="0"/>
              <a:t>Concept 5:</a:t>
            </a:r>
            <a:br>
              <a:rPr lang="en-US" sz="3600" dirty="0" smtClean="0"/>
            </a:br>
            <a:r>
              <a:rPr lang="en-US" sz="3600" u="sng" dirty="0" smtClean="0"/>
              <a:t>Consequences of Hazards Can Be Minimized</a:t>
            </a:r>
          </a:p>
        </p:txBody>
      </p:sp>
      <p:sp>
        <p:nvSpPr>
          <p:cNvPr id="45059" name="Rectangle 3"/>
          <p:cNvSpPr>
            <a:spLocks noGrp="1" noChangeArrowheads="1"/>
          </p:cNvSpPr>
          <p:nvPr>
            <p:ph idx="1"/>
          </p:nvPr>
        </p:nvSpPr>
        <p:spPr>
          <a:xfrm>
            <a:off x="457200" y="1447800"/>
            <a:ext cx="8305800" cy="4953000"/>
          </a:xfrm>
        </p:spPr>
        <p:txBody>
          <a:bodyPr>
            <a:normAutofit lnSpcReduction="10000"/>
          </a:bodyPr>
          <a:lstStyle/>
          <a:p>
            <a:r>
              <a:rPr lang="en-US" dirty="0" smtClean="0"/>
              <a:t>There are many ways which can be used to help reduce the consequences of natural hazards</a:t>
            </a:r>
          </a:p>
          <a:p>
            <a:pPr marL="777240" lvl="1" indent="-457200">
              <a:buFont typeface="+mj-lt"/>
              <a:buAutoNum type="arabicPeriod"/>
            </a:pPr>
            <a:r>
              <a:rPr lang="en-US" b="1" dirty="0" smtClean="0"/>
              <a:t>Careful planning for land-use</a:t>
            </a:r>
          </a:p>
          <a:p>
            <a:pPr marL="640080" lvl="2" indent="0">
              <a:buNone/>
            </a:pPr>
            <a:r>
              <a:rPr lang="en-US" sz="2200" dirty="0" smtClean="0"/>
              <a:t>Don’t build on a flood plain</a:t>
            </a:r>
          </a:p>
          <a:p>
            <a:pPr marL="777240" lvl="1" indent="-457200">
              <a:buFont typeface="+mj-lt"/>
              <a:buAutoNum type="arabicPeriod"/>
            </a:pPr>
            <a:r>
              <a:rPr lang="en-US" b="1" dirty="0" smtClean="0"/>
              <a:t>Insurance</a:t>
            </a:r>
          </a:p>
          <a:p>
            <a:pPr marL="640080" lvl="2" indent="0">
              <a:buNone/>
            </a:pPr>
            <a:r>
              <a:rPr lang="en-US" sz="2200" dirty="0" smtClean="0"/>
              <a:t>Have flood or earthquake insurance</a:t>
            </a:r>
          </a:p>
          <a:p>
            <a:pPr marL="777240" lvl="1" indent="-457200">
              <a:buFont typeface="+mj-lt"/>
              <a:buAutoNum type="arabicPeriod"/>
            </a:pPr>
            <a:r>
              <a:rPr lang="en-US" b="1" dirty="0" smtClean="0"/>
              <a:t>Evacuation</a:t>
            </a:r>
          </a:p>
          <a:p>
            <a:pPr marL="640080" lvl="2" indent="0">
              <a:buNone/>
            </a:pPr>
            <a:r>
              <a:rPr lang="en-US" sz="2200" dirty="0" smtClean="0"/>
              <a:t>Have a plan if something happens</a:t>
            </a:r>
          </a:p>
          <a:p>
            <a:pPr marL="777240" lvl="1" indent="-457200">
              <a:buFont typeface="+mj-lt"/>
              <a:buAutoNum type="arabicPeriod"/>
            </a:pPr>
            <a:r>
              <a:rPr lang="en-US" b="1" dirty="0" smtClean="0"/>
              <a:t>Disaster Preparedness</a:t>
            </a:r>
          </a:p>
          <a:p>
            <a:pPr marL="640080" lvl="2" indent="0">
              <a:buNone/>
            </a:pPr>
            <a:r>
              <a:rPr lang="en-US" sz="2200" dirty="0" smtClean="0"/>
              <a:t>Training and organization </a:t>
            </a:r>
          </a:p>
          <a:p>
            <a:pPr marL="777240" lvl="1" indent="-457200">
              <a:buFont typeface="+mj-lt"/>
              <a:buAutoNum type="arabicPeriod"/>
            </a:pPr>
            <a:r>
              <a:rPr lang="en-US" b="1" dirty="0" smtClean="0"/>
              <a:t>Have an artificial control of Natural Processes</a:t>
            </a:r>
          </a:p>
          <a:p>
            <a:pPr marL="640080" lvl="2" indent="0">
              <a:buNone/>
            </a:pPr>
            <a:r>
              <a:rPr lang="en-US" sz="2200" dirty="0" smtClean="0"/>
              <a:t>Sometime they work, sometimes they don’t</a:t>
            </a:r>
          </a:p>
          <a:p>
            <a:pPr marL="777240" lvl="1" indent="-457200">
              <a:buFont typeface="+mj-lt"/>
              <a:buAutoNum type="arabicPeriod"/>
            </a:pPr>
            <a:r>
              <a:rPr lang="en-US" b="1" dirty="0" smtClean="0"/>
              <a:t>Too often the option is to simply loss </a:t>
            </a:r>
          </a:p>
          <a:p>
            <a:pPr lvl="1"/>
            <a:endParaRPr lang="en-US" b="1" dirty="0"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228600" y="0"/>
            <a:ext cx="8686800" cy="1143000"/>
          </a:xfrm>
        </p:spPr>
        <p:txBody>
          <a:bodyPr>
            <a:normAutofit fontScale="90000"/>
          </a:bodyPr>
          <a:lstStyle/>
          <a:p>
            <a:pPr algn="ctr"/>
            <a:r>
              <a:rPr lang="en-US" sz="3600" dirty="0" smtClean="0"/>
              <a:t>Many Hazards Provide a Natural Service Function</a:t>
            </a:r>
          </a:p>
        </p:txBody>
      </p:sp>
      <p:sp>
        <p:nvSpPr>
          <p:cNvPr id="46083" name="Rectangle 3"/>
          <p:cNvSpPr>
            <a:spLocks noGrp="1" noChangeArrowheads="1"/>
          </p:cNvSpPr>
          <p:nvPr>
            <p:ph idx="1"/>
          </p:nvPr>
        </p:nvSpPr>
        <p:spPr>
          <a:xfrm>
            <a:off x="457200" y="762000"/>
            <a:ext cx="8305800" cy="5715000"/>
          </a:xfrm>
        </p:spPr>
        <p:txBody>
          <a:bodyPr>
            <a:normAutofit/>
          </a:bodyPr>
          <a:lstStyle/>
          <a:p>
            <a:pPr>
              <a:lnSpc>
                <a:spcPct val="90000"/>
              </a:lnSpc>
            </a:pPr>
            <a:r>
              <a:rPr lang="en-US" sz="2300" dirty="0" smtClean="0"/>
              <a:t>Somewhat ironic;</a:t>
            </a:r>
          </a:p>
          <a:p>
            <a:pPr>
              <a:lnSpc>
                <a:spcPct val="90000"/>
              </a:lnSpc>
            </a:pPr>
            <a:endParaRPr lang="en-US" sz="1200" dirty="0" smtClean="0"/>
          </a:p>
          <a:p>
            <a:pPr lvl="1">
              <a:lnSpc>
                <a:spcPct val="90000"/>
              </a:lnSpc>
            </a:pPr>
            <a:r>
              <a:rPr lang="en-US" sz="2300" dirty="0" smtClean="0"/>
              <a:t>Natural events which take human life and destroy property are often a benefit or natural service to nature</a:t>
            </a:r>
          </a:p>
          <a:p>
            <a:pPr lvl="2">
              <a:lnSpc>
                <a:spcPct val="90000"/>
              </a:lnSpc>
              <a:buFont typeface="Wingdings" panose="05000000000000000000" pitchFamily="2" charset="2"/>
              <a:buChar char="Ø"/>
            </a:pPr>
            <a:r>
              <a:rPr lang="en-US" sz="2300" dirty="0" smtClean="0"/>
              <a:t>Periodic flooding supplies nutrients to the land it floods.</a:t>
            </a:r>
          </a:p>
          <a:p>
            <a:pPr lvl="2">
              <a:lnSpc>
                <a:spcPct val="90000"/>
              </a:lnSpc>
              <a:buFont typeface="Wingdings" panose="05000000000000000000" pitchFamily="2" charset="2"/>
              <a:buChar char="Ø"/>
            </a:pPr>
            <a:r>
              <a:rPr lang="en-US" sz="2300" dirty="0" smtClean="0"/>
              <a:t>Forest fires will release new seeds to for new growth</a:t>
            </a:r>
          </a:p>
          <a:p>
            <a:pPr lvl="3">
              <a:lnSpc>
                <a:spcPct val="90000"/>
              </a:lnSpc>
            </a:pPr>
            <a:r>
              <a:rPr lang="en-US" sz="2200" dirty="0" smtClean="0"/>
              <a:t>Uintah Forest, eaten by a deadly beetle, waiting to burn, will get rid of the beetle and the dead trees, and begin re-growth</a:t>
            </a:r>
          </a:p>
          <a:p>
            <a:pPr lvl="2">
              <a:lnSpc>
                <a:spcPct val="90000"/>
              </a:lnSpc>
              <a:buFont typeface="Wingdings" panose="05000000000000000000" pitchFamily="2" charset="2"/>
              <a:buChar char="Ø"/>
            </a:pPr>
            <a:r>
              <a:rPr lang="en-US" sz="2300" dirty="0" smtClean="0"/>
              <a:t>Landslides will dam up stream and make a lake for important water storage</a:t>
            </a:r>
          </a:p>
          <a:p>
            <a:pPr lvl="2">
              <a:lnSpc>
                <a:spcPct val="90000"/>
              </a:lnSpc>
              <a:buFont typeface="Wingdings" panose="05000000000000000000" pitchFamily="2" charset="2"/>
              <a:buChar char="Ø"/>
            </a:pPr>
            <a:r>
              <a:rPr lang="en-US" sz="2300" dirty="0" smtClean="0"/>
              <a:t>If the dam breaks, then the land downstream is rejuvenated</a:t>
            </a:r>
          </a:p>
          <a:p>
            <a:pPr lvl="2">
              <a:lnSpc>
                <a:spcPct val="90000"/>
              </a:lnSpc>
              <a:buFont typeface="Wingdings" panose="05000000000000000000" pitchFamily="2" charset="2"/>
              <a:buChar char="Ø"/>
            </a:pPr>
            <a:r>
              <a:rPr lang="en-US" sz="2300" dirty="0" smtClean="0"/>
              <a:t>The Hawaiian Islands are growing due to lava flow from the volcano eruptions</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2" descr="http://lovingthebigisland.files.wordpress.com/2010/03/hiking-to-the-lava-flows-hawaii-volcaones-national-park-photo-by-donald-b-macgowan.jpg"/>
          <p:cNvPicPr>
            <a:picLocks noChangeAspect="1" noChangeArrowheads="1"/>
          </p:cNvPicPr>
          <p:nvPr/>
        </p:nvPicPr>
        <p:blipFill>
          <a:blip r:embed="rId2" cstate="print"/>
          <a:srcRect/>
          <a:stretch>
            <a:fillRect/>
          </a:stretch>
        </p:blipFill>
        <p:spPr bwMode="auto">
          <a:xfrm>
            <a:off x="914400" y="609600"/>
            <a:ext cx="7340600" cy="5505450"/>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304800"/>
            <a:ext cx="8382000" cy="1600200"/>
          </a:xfrm>
        </p:spPr>
        <p:txBody>
          <a:bodyPr>
            <a:normAutofit/>
          </a:bodyPr>
          <a:lstStyle/>
          <a:p>
            <a:pPr algn="ctr"/>
            <a:r>
              <a:rPr lang="en-US" sz="3600" dirty="0" smtClean="0"/>
              <a:t>Global Climate Change and Hazards</a:t>
            </a:r>
          </a:p>
        </p:txBody>
      </p:sp>
      <p:sp>
        <p:nvSpPr>
          <p:cNvPr id="48131" name="Rectangle 3"/>
          <p:cNvSpPr>
            <a:spLocks noGrp="1" noChangeArrowheads="1"/>
          </p:cNvSpPr>
          <p:nvPr>
            <p:ph idx="1"/>
          </p:nvPr>
        </p:nvSpPr>
        <p:spPr>
          <a:xfrm>
            <a:off x="762000" y="1295400"/>
            <a:ext cx="7620000" cy="4953000"/>
          </a:xfrm>
        </p:spPr>
        <p:txBody>
          <a:bodyPr>
            <a:normAutofit/>
          </a:bodyPr>
          <a:lstStyle/>
          <a:p>
            <a:pPr>
              <a:lnSpc>
                <a:spcPct val="80000"/>
              </a:lnSpc>
            </a:pPr>
            <a:r>
              <a:rPr lang="en-US" u="sng" dirty="0" smtClean="0"/>
              <a:t>Global  and Regional Climate Change </a:t>
            </a:r>
          </a:p>
          <a:p>
            <a:pPr lvl="1">
              <a:lnSpc>
                <a:spcPct val="80000"/>
              </a:lnSpc>
            </a:pPr>
            <a:r>
              <a:rPr lang="en-US" sz="2400" dirty="0" smtClean="0"/>
              <a:t>Could affect the incidence of hazardous natural events such as storms, landslides, drought, and fires.</a:t>
            </a:r>
          </a:p>
          <a:p>
            <a:pPr lvl="1">
              <a:lnSpc>
                <a:spcPct val="80000"/>
              </a:lnSpc>
            </a:pPr>
            <a:endParaRPr lang="en-US" sz="2400" dirty="0" smtClean="0"/>
          </a:p>
          <a:p>
            <a:pPr>
              <a:lnSpc>
                <a:spcPct val="80000"/>
              </a:lnSpc>
            </a:pPr>
            <a:r>
              <a:rPr lang="en-US" dirty="0" smtClean="0"/>
              <a:t>How might this happen?</a:t>
            </a:r>
          </a:p>
          <a:p>
            <a:pPr>
              <a:lnSpc>
                <a:spcPct val="80000"/>
              </a:lnSpc>
              <a:buNone/>
            </a:pP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a:xfrm>
            <a:off x="762000" y="17585"/>
            <a:ext cx="7696200" cy="1143000"/>
          </a:xfrm>
        </p:spPr>
        <p:txBody>
          <a:bodyPr>
            <a:normAutofit fontScale="90000"/>
          </a:bodyPr>
          <a:lstStyle/>
          <a:p>
            <a:pPr algn="ctr"/>
            <a:r>
              <a:rPr lang="en-US" sz="4800" dirty="0" smtClean="0"/>
              <a:t>Processes: Internal and External</a:t>
            </a:r>
          </a:p>
        </p:txBody>
      </p:sp>
      <p:sp>
        <p:nvSpPr>
          <p:cNvPr id="17411" name="Text Placeholder 2"/>
          <p:cNvSpPr>
            <a:spLocks noGrp="1"/>
          </p:cNvSpPr>
          <p:nvPr>
            <p:ph type="body" idx="4294967295"/>
          </p:nvPr>
        </p:nvSpPr>
        <p:spPr>
          <a:xfrm>
            <a:off x="533400" y="1219200"/>
            <a:ext cx="8229600" cy="4953000"/>
          </a:xfrm>
        </p:spPr>
        <p:txBody>
          <a:bodyPr>
            <a:noAutofit/>
          </a:bodyPr>
          <a:lstStyle/>
          <a:p>
            <a:r>
              <a:rPr lang="en-US" sz="2200" b="1" u="sng" dirty="0" smtClean="0"/>
              <a:t>Process – the physical, chemical, and biological ways by which events effect the earth’s surface</a:t>
            </a:r>
            <a:r>
              <a:rPr lang="en-US" sz="2200" b="1" dirty="0" smtClean="0"/>
              <a:t>.</a:t>
            </a:r>
          </a:p>
          <a:p>
            <a:pPr lvl="1"/>
            <a:r>
              <a:rPr lang="en-US" b="1" u="sng" dirty="0" smtClean="0"/>
              <a:t>Internal</a:t>
            </a:r>
          </a:p>
          <a:p>
            <a:pPr lvl="2"/>
            <a:r>
              <a:rPr lang="en-US" sz="2200" b="1" u="sng" dirty="0" smtClean="0"/>
              <a:t>Tectonic</a:t>
            </a:r>
          </a:p>
          <a:p>
            <a:pPr lvl="3"/>
            <a:r>
              <a:rPr lang="en-US" sz="2200" dirty="0" smtClean="0"/>
              <a:t>Volcanic eruptions</a:t>
            </a:r>
          </a:p>
          <a:p>
            <a:pPr lvl="3"/>
            <a:r>
              <a:rPr lang="en-US" sz="2200" dirty="0" smtClean="0"/>
              <a:t>Earthquakes</a:t>
            </a:r>
          </a:p>
          <a:p>
            <a:pPr lvl="1"/>
            <a:r>
              <a:rPr lang="en-US" b="1" u="sng" dirty="0" smtClean="0"/>
              <a:t>External</a:t>
            </a:r>
          </a:p>
          <a:p>
            <a:pPr lvl="2"/>
            <a:r>
              <a:rPr lang="en-US" sz="2200" b="1" u="sng" dirty="0" smtClean="0"/>
              <a:t>Climate and Weather </a:t>
            </a:r>
            <a:r>
              <a:rPr lang="en-US" sz="2200" dirty="0" smtClean="0"/>
              <a:t>– Part of the Hydrological Cycle</a:t>
            </a:r>
          </a:p>
          <a:p>
            <a:pPr lvl="3"/>
            <a:r>
              <a:rPr lang="en-US" sz="2200" dirty="0" smtClean="0"/>
              <a:t>Hurricanes and Tornados</a:t>
            </a:r>
          </a:p>
          <a:p>
            <a:pPr lvl="2"/>
            <a:r>
              <a:rPr lang="en-US" sz="2200" b="1" u="sng" dirty="0" smtClean="0"/>
              <a:t>Mass Wasting of the Earth’s Surface</a:t>
            </a:r>
          </a:p>
          <a:p>
            <a:pPr lvl="3"/>
            <a:r>
              <a:rPr lang="en-US" sz="2200" dirty="0" smtClean="0"/>
              <a:t>Landslides</a:t>
            </a:r>
          </a:p>
          <a:p>
            <a:pPr lvl="3"/>
            <a:r>
              <a:rPr lang="en-US" sz="2200" dirty="0" smtClean="0"/>
              <a:t>Flooding</a:t>
            </a:r>
          </a:p>
        </p:txBody>
      </p:sp>
    </p:spTree>
    <p:extLst>
      <p:ext uri="{BB962C8B-B14F-4D97-AF65-F5344CB8AC3E}">
        <p14:creationId xmlns:p14="http://schemas.microsoft.com/office/powerpoint/2010/main" val="28886362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Placeholder 1"/>
          <p:cNvSpPr>
            <a:spLocks noGrp="1"/>
          </p:cNvSpPr>
          <p:nvPr>
            <p:ph type="body" idx="4294967295"/>
          </p:nvPr>
        </p:nvSpPr>
        <p:spPr>
          <a:xfrm>
            <a:off x="762000" y="1219200"/>
            <a:ext cx="8001000" cy="5105400"/>
          </a:xfrm>
        </p:spPr>
        <p:txBody>
          <a:bodyPr>
            <a:normAutofit fontScale="85000" lnSpcReduction="10000"/>
          </a:bodyPr>
          <a:lstStyle/>
          <a:p>
            <a:r>
              <a:rPr lang="en-US" sz="2600" b="1" u="sng" dirty="0" smtClean="0"/>
              <a:t>Natural Hazards</a:t>
            </a:r>
          </a:p>
          <a:p>
            <a:pPr marL="0" indent="0">
              <a:buNone/>
            </a:pPr>
            <a:endParaRPr lang="en-US" sz="1300" u="sng" dirty="0" smtClean="0"/>
          </a:p>
          <a:p>
            <a:pPr lvl="1"/>
            <a:r>
              <a:rPr lang="en-US" sz="2600" dirty="0" smtClean="0"/>
              <a:t>A </a:t>
            </a:r>
            <a:r>
              <a:rPr lang="en-US" sz="2600" u="sng" dirty="0" smtClean="0"/>
              <a:t>natural Process and/or </a:t>
            </a:r>
            <a:r>
              <a:rPr lang="en-US" sz="2600" u="sng" dirty="0"/>
              <a:t>E</a:t>
            </a:r>
            <a:r>
              <a:rPr lang="en-US" sz="2600" u="sng" dirty="0" smtClean="0"/>
              <a:t>vent that is a potential threat to human life and property</a:t>
            </a:r>
            <a:r>
              <a:rPr lang="en-US" sz="2600" dirty="0" smtClean="0"/>
              <a:t>.</a:t>
            </a:r>
          </a:p>
          <a:p>
            <a:pPr lvl="2"/>
            <a:r>
              <a:rPr lang="en-US" sz="2600" u="sng" dirty="0" smtClean="0"/>
              <a:t>The Event is not the problem, but the danger to humans and their property determines if the Event is to be a Hazard</a:t>
            </a:r>
            <a:r>
              <a:rPr lang="en-US" sz="2600" dirty="0" smtClean="0"/>
              <a:t>.</a:t>
            </a:r>
          </a:p>
          <a:p>
            <a:pPr lvl="2"/>
            <a:r>
              <a:rPr lang="en-US" sz="2600" u="sng" dirty="0" smtClean="0"/>
              <a:t>Affects millions of people around the world</a:t>
            </a:r>
          </a:p>
          <a:p>
            <a:pPr lvl="2"/>
            <a:endParaRPr lang="en-US" sz="1400" dirty="0" smtClean="0"/>
          </a:p>
          <a:p>
            <a:pPr lvl="3">
              <a:buFont typeface="Wingdings" panose="05000000000000000000" pitchFamily="2" charset="2"/>
              <a:buChar char="ü"/>
            </a:pPr>
            <a:r>
              <a:rPr lang="en-US" sz="2600" dirty="0" smtClean="0"/>
              <a:t>Blizzards and Ice Storms</a:t>
            </a:r>
          </a:p>
          <a:p>
            <a:pPr lvl="3">
              <a:buFont typeface="Wingdings" panose="05000000000000000000" pitchFamily="2" charset="2"/>
              <a:buChar char="ü"/>
            </a:pPr>
            <a:r>
              <a:rPr lang="en-US" sz="2600" dirty="0" smtClean="0"/>
              <a:t>Wildfires</a:t>
            </a:r>
          </a:p>
          <a:p>
            <a:pPr lvl="3">
              <a:buFont typeface="Wingdings" panose="05000000000000000000" pitchFamily="2" charset="2"/>
              <a:buChar char="ü"/>
            </a:pPr>
            <a:r>
              <a:rPr lang="en-US" sz="2600" dirty="0" smtClean="0"/>
              <a:t>Tsunamis</a:t>
            </a:r>
          </a:p>
          <a:p>
            <a:pPr lvl="3">
              <a:buFont typeface="Wingdings" panose="05000000000000000000" pitchFamily="2" charset="2"/>
              <a:buChar char="ü"/>
            </a:pPr>
            <a:r>
              <a:rPr lang="en-US" sz="2600" dirty="0" smtClean="0"/>
              <a:t>Droughts</a:t>
            </a:r>
          </a:p>
          <a:p>
            <a:pPr lvl="3">
              <a:buFont typeface="Wingdings" panose="05000000000000000000" pitchFamily="2" charset="2"/>
              <a:buChar char="ü"/>
            </a:pPr>
            <a:r>
              <a:rPr lang="en-US" sz="2600" dirty="0" smtClean="0"/>
              <a:t>Subsidence</a:t>
            </a:r>
          </a:p>
          <a:p>
            <a:pPr lvl="3">
              <a:buFont typeface="Wingdings" panose="05000000000000000000" pitchFamily="2" charset="2"/>
              <a:buChar char="ü"/>
            </a:pPr>
            <a:r>
              <a:rPr lang="en-US" sz="2600" dirty="0" smtClean="0"/>
              <a:t>Coastal erosions</a:t>
            </a:r>
          </a:p>
          <a:p>
            <a:pPr lvl="3">
              <a:buFont typeface="Wingdings" panose="05000000000000000000" pitchFamily="2" charset="2"/>
              <a:buChar char="ü"/>
            </a:pPr>
            <a:r>
              <a:rPr lang="en-US" sz="2600" dirty="0" smtClean="0"/>
              <a:t>Impacts from asteroids and comets</a:t>
            </a:r>
            <a:endParaRPr lang="en-US" sz="2200" dirty="0" smtClean="0"/>
          </a:p>
          <a:p>
            <a:pPr lvl="3"/>
            <a:endParaRPr lang="en-US" dirty="0" smtClean="0"/>
          </a:p>
        </p:txBody>
      </p:sp>
      <p:sp>
        <p:nvSpPr>
          <p:cNvPr id="19459" name="Title 2"/>
          <p:cNvSpPr>
            <a:spLocks noGrp="1"/>
          </p:cNvSpPr>
          <p:nvPr>
            <p:ph type="title" idx="4294967295"/>
          </p:nvPr>
        </p:nvSpPr>
        <p:spPr>
          <a:xfrm>
            <a:off x="609600" y="-22609"/>
            <a:ext cx="7696200" cy="1143000"/>
          </a:xfrm>
        </p:spPr>
        <p:txBody>
          <a:bodyPr>
            <a:normAutofit/>
          </a:bodyPr>
          <a:lstStyle/>
          <a:p>
            <a:pPr algn="ctr"/>
            <a:r>
              <a:rPr lang="en-US" sz="4000" dirty="0" smtClean="0"/>
              <a:t>Hazard, Disaster, or Catastrophe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idx="4294967295"/>
          </p:nvPr>
        </p:nvSpPr>
        <p:spPr>
          <a:xfrm>
            <a:off x="1143000" y="31668"/>
            <a:ext cx="6934200" cy="1143000"/>
          </a:xfrm>
        </p:spPr>
        <p:txBody>
          <a:bodyPr/>
          <a:lstStyle/>
          <a:p>
            <a:pPr algn="ctr"/>
            <a:r>
              <a:rPr lang="en-US" sz="4800" dirty="0" smtClean="0"/>
              <a:t>Disasters</a:t>
            </a:r>
          </a:p>
        </p:txBody>
      </p:sp>
      <p:sp>
        <p:nvSpPr>
          <p:cNvPr id="23555" name="Text Placeholder 2"/>
          <p:cNvSpPr>
            <a:spLocks noGrp="1"/>
          </p:cNvSpPr>
          <p:nvPr>
            <p:ph type="body" idx="4294967295"/>
          </p:nvPr>
        </p:nvSpPr>
        <p:spPr>
          <a:xfrm>
            <a:off x="685800" y="1524000"/>
            <a:ext cx="7696200" cy="4530725"/>
          </a:xfrm>
        </p:spPr>
        <p:txBody>
          <a:bodyPr>
            <a:normAutofit fontScale="70000" lnSpcReduction="20000"/>
          </a:bodyPr>
          <a:lstStyle/>
          <a:p>
            <a:r>
              <a:rPr lang="en-US" sz="2800" b="1" u="sng" dirty="0"/>
              <a:t>A </a:t>
            </a:r>
            <a:r>
              <a:rPr lang="en-US" sz="2800" b="1" u="sng" dirty="0" smtClean="0"/>
              <a:t>Disaster</a:t>
            </a:r>
          </a:p>
          <a:p>
            <a:endParaRPr lang="en-US" sz="2800" u="sng" dirty="0"/>
          </a:p>
          <a:p>
            <a:pPr lvl="1"/>
            <a:r>
              <a:rPr lang="en-US" sz="2800" dirty="0"/>
              <a:t>A </a:t>
            </a:r>
            <a:r>
              <a:rPr lang="en-US" sz="2800" u="sng" dirty="0"/>
              <a:t>H</a:t>
            </a:r>
            <a:r>
              <a:rPr lang="en-US" sz="2800" u="sng" dirty="0" smtClean="0"/>
              <a:t>azardous Event </a:t>
            </a:r>
            <a:r>
              <a:rPr lang="en-US" sz="2800" u="sng" dirty="0"/>
              <a:t>that occurs over a limited time span in a defined </a:t>
            </a:r>
            <a:r>
              <a:rPr lang="en-US" sz="2800" u="sng" dirty="0" smtClean="0"/>
              <a:t>area</a:t>
            </a:r>
          </a:p>
          <a:p>
            <a:pPr lvl="1"/>
            <a:endParaRPr lang="en-US" sz="2800" u="sng" dirty="0"/>
          </a:p>
          <a:p>
            <a:pPr lvl="2"/>
            <a:r>
              <a:rPr lang="en-US" sz="2800" dirty="0"/>
              <a:t>Criteria:</a:t>
            </a:r>
          </a:p>
          <a:p>
            <a:pPr lvl="3">
              <a:buFont typeface="Wingdings" panose="05000000000000000000" pitchFamily="2" charset="2"/>
              <a:buChar char="v"/>
            </a:pPr>
            <a:r>
              <a:rPr lang="en-US" sz="2800" dirty="0"/>
              <a:t>Ten or more people killed </a:t>
            </a:r>
            <a:endParaRPr lang="en-US" sz="2800" dirty="0" smtClean="0"/>
          </a:p>
          <a:p>
            <a:pPr lvl="3">
              <a:buFont typeface="Wingdings" panose="05000000000000000000" pitchFamily="2" charset="2"/>
              <a:buChar char="v"/>
            </a:pPr>
            <a:r>
              <a:rPr lang="en-US" sz="2800" dirty="0" smtClean="0"/>
              <a:t>100 or more people affected</a:t>
            </a:r>
          </a:p>
          <a:p>
            <a:pPr lvl="3">
              <a:buFont typeface="Wingdings" panose="05000000000000000000" pitchFamily="2" charset="2"/>
              <a:buChar char="v"/>
            </a:pPr>
            <a:r>
              <a:rPr lang="en-US" sz="2800" dirty="0" smtClean="0"/>
              <a:t>A state of emergency is declared </a:t>
            </a:r>
          </a:p>
          <a:p>
            <a:pPr lvl="3">
              <a:buFont typeface="Wingdings" panose="05000000000000000000" pitchFamily="2" charset="2"/>
              <a:buChar char="v"/>
            </a:pPr>
            <a:r>
              <a:rPr lang="en-US" sz="2800" dirty="0" smtClean="0"/>
              <a:t>International assistance is requested</a:t>
            </a:r>
          </a:p>
          <a:p>
            <a:pPr marL="914400" lvl="3" indent="0">
              <a:buNone/>
            </a:pPr>
            <a:endParaRPr lang="en-US" sz="2800" dirty="0" smtClean="0"/>
          </a:p>
          <a:p>
            <a:pPr lvl="1"/>
            <a:r>
              <a:rPr lang="en-US" sz="2800" dirty="0" smtClean="0"/>
              <a:t>During past few decades, natural disasters have killed several million people, </a:t>
            </a:r>
            <a:r>
              <a:rPr lang="en-US" sz="2800" u="sng" dirty="0" smtClean="0"/>
              <a:t>average loss of life about 80,000 people.</a:t>
            </a:r>
          </a:p>
          <a:p>
            <a:pPr marL="320040" lvl="1" indent="0">
              <a:buNone/>
            </a:pPr>
            <a:endParaRPr lang="en-US" sz="2800" u="sng" dirty="0" smtClean="0"/>
          </a:p>
          <a:p>
            <a:pPr lvl="1"/>
            <a:r>
              <a:rPr lang="en-US" sz="2800" dirty="0" smtClean="0"/>
              <a:t>Financial loss – exceeds </a:t>
            </a:r>
            <a:r>
              <a:rPr lang="en-US" sz="2800" u="sng" dirty="0" smtClean="0"/>
              <a:t>$50 Billion a year</a:t>
            </a:r>
            <a:r>
              <a:rPr lang="en-US" sz="2800" dirty="0" smtClean="0"/>
              <a:t>.</a:t>
            </a:r>
            <a:endParaRPr lang="en-US" sz="2800" dirty="0"/>
          </a:p>
          <a:p>
            <a:pPr lvl="1"/>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idx="4294967295"/>
          </p:nvPr>
        </p:nvSpPr>
        <p:spPr>
          <a:xfrm>
            <a:off x="1219200" y="76200"/>
            <a:ext cx="6934200" cy="1143000"/>
          </a:xfrm>
        </p:spPr>
        <p:txBody>
          <a:bodyPr/>
          <a:lstStyle/>
          <a:p>
            <a:pPr algn="ctr"/>
            <a:r>
              <a:rPr lang="en-US" sz="4800" dirty="0" smtClean="0"/>
              <a:t>Catastrophes</a:t>
            </a:r>
          </a:p>
        </p:txBody>
      </p:sp>
      <p:sp>
        <p:nvSpPr>
          <p:cNvPr id="24579" name="Text Placeholder 2"/>
          <p:cNvSpPr>
            <a:spLocks noGrp="1"/>
          </p:cNvSpPr>
          <p:nvPr>
            <p:ph type="body" idx="4294967295"/>
          </p:nvPr>
        </p:nvSpPr>
        <p:spPr>
          <a:xfrm>
            <a:off x="685800" y="1219200"/>
            <a:ext cx="7696200" cy="4876800"/>
          </a:xfrm>
        </p:spPr>
        <p:txBody>
          <a:bodyPr>
            <a:normAutofit lnSpcReduction="10000"/>
          </a:bodyPr>
          <a:lstStyle/>
          <a:p>
            <a:r>
              <a:rPr lang="en-US" b="1" u="sng" dirty="0" smtClean="0"/>
              <a:t>Catastrophe</a:t>
            </a:r>
            <a:r>
              <a:rPr lang="en-US" dirty="0" smtClean="0"/>
              <a:t> </a:t>
            </a:r>
            <a:endParaRPr lang="en-US" dirty="0"/>
          </a:p>
          <a:p>
            <a:pPr marL="0" indent="0">
              <a:buNone/>
            </a:pPr>
            <a:endParaRPr lang="en-US" dirty="0" smtClean="0"/>
          </a:p>
          <a:p>
            <a:pPr lvl="1"/>
            <a:r>
              <a:rPr lang="en-US" dirty="0" smtClean="0"/>
              <a:t>A massive disaster that requires significant expenditure of money and long time recovery to take place.</a:t>
            </a:r>
          </a:p>
          <a:p>
            <a:pPr marL="0" indent="0">
              <a:buNone/>
            </a:pPr>
            <a:endParaRPr lang="en-US" dirty="0" smtClean="0"/>
          </a:p>
          <a:p>
            <a:pPr lvl="2"/>
            <a:r>
              <a:rPr lang="en-US" sz="2200" dirty="0" smtClean="0"/>
              <a:t>Some of the most current Catastrophes are:</a:t>
            </a:r>
          </a:p>
          <a:p>
            <a:pPr lvl="3">
              <a:buFont typeface="Wingdings" panose="05000000000000000000" pitchFamily="2" charset="2"/>
              <a:buChar char="ü"/>
            </a:pPr>
            <a:r>
              <a:rPr lang="en-US" sz="2200" dirty="0" smtClean="0"/>
              <a:t>Hurricane Katrina - 2005</a:t>
            </a:r>
          </a:p>
          <a:p>
            <a:pPr lvl="3">
              <a:buFont typeface="Wingdings" panose="05000000000000000000" pitchFamily="2" charset="2"/>
              <a:buChar char="ü"/>
            </a:pPr>
            <a:r>
              <a:rPr lang="en-US" sz="2200" dirty="0" smtClean="0"/>
              <a:t>Haiti Earthquake - </a:t>
            </a:r>
          </a:p>
          <a:p>
            <a:pPr lvl="3">
              <a:buFont typeface="Wingdings" panose="05000000000000000000" pitchFamily="2" charset="2"/>
              <a:buChar char="ü"/>
            </a:pPr>
            <a:r>
              <a:rPr lang="en-US" sz="2200" dirty="0" smtClean="0"/>
              <a:t>Indonesia Earthquake and Tsunami -2004</a:t>
            </a:r>
          </a:p>
          <a:p>
            <a:pPr lvl="3">
              <a:buFont typeface="Wingdings" panose="05000000000000000000" pitchFamily="2" charset="2"/>
              <a:buChar char="ü"/>
            </a:pPr>
            <a:r>
              <a:rPr lang="en-US" sz="2200" dirty="0" smtClean="0"/>
              <a:t>Bangladesh Hurricane - 1991</a:t>
            </a:r>
          </a:p>
          <a:p>
            <a:pPr lvl="3">
              <a:buFont typeface="Wingdings" panose="05000000000000000000" pitchFamily="2" charset="2"/>
              <a:buChar char="ü"/>
            </a:pPr>
            <a:r>
              <a:rPr lang="en-US" sz="2200" dirty="0" smtClean="0"/>
              <a:t>Japan Earthquake and Tsunami- 2011</a:t>
            </a:r>
          </a:p>
          <a:p>
            <a:pPr lvl="3">
              <a:buFont typeface="Wingdings" panose="05000000000000000000" pitchFamily="2" charset="2"/>
              <a:buChar char="ü"/>
            </a:pPr>
            <a:r>
              <a:rPr lang="en-US" sz="2200" dirty="0" smtClean="0"/>
              <a:t>Northeaster </a:t>
            </a:r>
            <a:r>
              <a:rPr lang="en-US" dirty="0" smtClean="0"/>
              <a:t>and Hurricane Sandy Combination - 2012</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le:2011Sendai-NOAA-Energylhvpd9-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5600" y="553497"/>
            <a:ext cx="2378893" cy="165630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ile:Map of Sendai Earthquake 20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05200" y="553496"/>
            <a:ext cx="2438400" cy="165630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ile:2011-Sendai-Tsunami-DART-21413-AB.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7959" y="553496"/>
            <a:ext cx="2453101" cy="173250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File:Sandy Oct 25 2012 0400Z.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7911" y="3048000"/>
            <a:ext cx="2357628" cy="25908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File:Sandy Oct 28 2012 16.00(UTC).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57600" y="3045488"/>
            <a:ext cx="2133600" cy="248960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File:Hurricane Sandy pounds West Virginia.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225600" y="3333666"/>
            <a:ext cx="2550997" cy="191324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31048" y="2319495"/>
            <a:ext cx="3320140" cy="338554"/>
          </a:xfrm>
          <a:prstGeom prst="rect">
            <a:avLst/>
          </a:prstGeom>
          <a:noFill/>
        </p:spPr>
        <p:txBody>
          <a:bodyPr wrap="none" rtlCol="0">
            <a:spAutoFit/>
          </a:bodyPr>
          <a:lstStyle/>
          <a:p>
            <a:r>
              <a:rPr lang="en-US" sz="1600" dirty="0" smtClean="0"/>
              <a:t>Seismic reading of 9.0 Earthquake</a:t>
            </a:r>
            <a:endParaRPr lang="en-US" sz="1600" dirty="0"/>
          </a:p>
        </p:txBody>
      </p:sp>
      <p:sp>
        <p:nvSpPr>
          <p:cNvPr id="3" name="TextBox 2"/>
          <p:cNvSpPr txBox="1"/>
          <p:nvPr/>
        </p:nvSpPr>
        <p:spPr>
          <a:xfrm>
            <a:off x="3578092" y="2319495"/>
            <a:ext cx="2292615" cy="338554"/>
          </a:xfrm>
          <a:prstGeom prst="rect">
            <a:avLst/>
          </a:prstGeom>
          <a:noFill/>
        </p:spPr>
        <p:txBody>
          <a:bodyPr wrap="none" rtlCol="0">
            <a:spAutoFit/>
          </a:bodyPr>
          <a:lstStyle/>
          <a:p>
            <a:r>
              <a:rPr lang="en-US" sz="1600" dirty="0" smtClean="0"/>
              <a:t>Preceding earthquakes</a:t>
            </a:r>
            <a:endParaRPr lang="en-US" sz="1600" dirty="0"/>
          </a:p>
        </p:txBody>
      </p:sp>
      <p:sp>
        <p:nvSpPr>
          <p:cNvPr id="4" name="TextBox 3"/>
          <p:cNvSpPr txBox="1"/>
          <p:nvPr/>
        </p:nvSpPr>
        <p:spPr>
          <a:xfrm>
            <a:off x="6712093" y="2319495"/>
            <a:ext cx="1404231" cy="338554"/>
          </a:xfrm>
          <a:prstGeom prst="rect">
            <a:avLst/>
          </a:prstGeom>
          <a:noFill/>
        </p:spPr>
        <p:txBody>
          <a:bodyPr wrap="none" rtlCol="0">
            <a:spAutoFit/>
          </a:bodyPr>
          <a:lstStyle/>
          <a:p>
            <a:r>
              <a:rPr lang="en-US" sz="1600" dirty="0" smtClean="0"/>
              <a:t>Tsunami path</a:t>
            </a:r>
            <a:endParaRPr lang="en-US" sz="1600" dirty="0"/>
          </a:p>
        </p:txBody>
      </p:sp>
      <p:sp>
        <p:nvSpPr>
          <p:cNvPr id="5" name="TextBox 4"/>
          <p:cNvSpPr txBox="1"/>
          <p:nvPr/>
        </p:nvSpPr>
        <p:spPr>
          <a:xfrm>
            <a:off x="822440" y="5663921"/>
            <a:ext cx="2268570" cy="338554"/>
          </a:xfrm>
          <a:prstGeom prst="rect">
            <a:avLst/>
          </a:prstGeom>
          <a:noFill/>
        </p:spPr>
        <p:txBody>
          <a:bodyPr wrap="none" rtlCol="0">
            <a:spAutoFit/>
          </a:bodyPr>
          <a:lstStyle/>
          <a:p>
            <a:r>
              <a:rPr lang="en-US" sz="1600" dirty="0" smtClean="0"/>
              <a:t>Sandy in the beginning</a:t>
            </a:r>
            <a:endParaRPr lang="en-US" sz="1600" dirty="0"/>
          </a:p>
        </p:txBody>
      </p:sp>
      <p:sp>
        <p:nvSpPr>
          <p:cNvPr id="7" name="TextBox 6"/>
          <p:cNvSpPr txBox="1"/>
          <p:nvPr/>
        </p:nvSpPr>
        <p:spPr>
          <a:xfrm>
            <a:off x="3405770" y="5638800"/>
            <a:ext cx="2637260" cy="338554"/>
          </a:xfrm>
          <a:prstGeom prst="rect">
            <a:avLst/>
          </a:prstGeom>
          <a:noFill/>
        </p:spPr>
        <p:txBody>
          <a:bodyPr wrap="none" rtlCol="0">
            <a:spAutoFit/>
          </a:bodyPr>
          <a:lstStyle/>
          <a:p>
            <a:r>
              <a:rPr lang="en-US" sz="1600" dirty="0" smtClean="0"/>
              <a:t>Sandy and the Northeaster</a:t>
            </a:r>
            <a:endParaRPr lang="en-US" sz="1600" dirty="0"/>
          </a:p>
        </p:txBody>
      </p:sp>
      <p:sp>
        <p:nvSpPr>
          <p:cNvPr id="8" name="TextBox 7"/>
          <p:cNvSpPr txBox="1"/>
          <p:nvPr/>
        </p:nvSpPr>
        <p:spPr>
          <a:xfrm>
            <a:off x="6080673" y="5621112"/>
            <a:ext cx="3027367" cy="338554"/>
          </a:xfrm>
          <a:prstGeom prst="rect">
            <a:avLst/>
          </a:prstGeom>
          <a:noFill/>
        </p:spPr>
        <p:txBody>
          <a:bodyPr wrap="none" rtlCol="0">
            <a:spAutoFit/>
          </a:bodyPr>
          <a:lstStyle/>
          <a:p>
            <a:r>
              <a:rPr lang="en-US" sz="1600" dirty="0" smtClean="0"/>
              <a:t>West Virginia snow from Sandy</a:t>
            </a:r>
            <a:endParaRPr lang="en-US" sz="1600" dirty="0"/>
          </a:p>
        </p:txBody>
      </p:sp>
    </p:spTree>
    <p:extLst>
      <p:ext uri="{BB962C8B-B14F-4D97-AF65-F5344CB8AC3E}">
        <p14:creationId xmlns:p14="http://schemas.microsoft.com/office/powerpoint/2010/main" val="72776677"/>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3296</TotalTime>
  <Words>2571</Words>
  <Application>Microsoft Office PowerPoint</Application>
  <PresentationFormat>On-screen Show (4:3)</PresentationFormat>
  <Paragraphs>364</Paragraphs>
  <Slides>48</Slides>
  <Notes>12</Notes>
  <HiddenSlides>0</HiddenSlides>
  <MMClips>0</MMClips>
  <ScaleCrop>false</ScaleCrop>
  <HeadingPairs>
    <vt:vector size="4" baseType="variant">
      <vt:variant>
        <vt:lpstr>Theme</vt:lpstr>
      </vt:variant>
      <vt:variant>
        <vt:i4>2</vt:i4>
      </vt:variant>
      <vt:variant>
        <vt:lpstr>Slide Titles</vt:lpstr>
      </vt:variant>
      <vt:variant>
        <vt:i4>48</vt:i4>
      </vt:variant>
    </vt:vector>
  </HeadingPairs>
  <TitlesOfParts>
    <vt:vector size="50" baseType="lpstr">
      <vt:lpstr>Custom Design</vt:lpstr>
      <vt:lpstr>NewsPrint</vt:lpstr>
      <vt:lpstr>Introduction to Natural Hazards</vt:lpstr>
      <vt:lpstr>Framework for Each Chapter</vt:lpstr>
      <vt:lpstr>Learning Objectives</vt:lpstr>
      <vt:lpstr>Why Study Natural Hazards?</vt:lpstr>
      <vt:lpstr>Processes: Internal and External</vt:lpstr>
      <vt:lpstr>Hazard, Disaster, or Catastrophe</vt:lpstr>
      <vt:lpstr>Disasters</vt:lpstr>
      <vt:lpstr>Catastrophes</vt:lpstr>
      <vt:lpstr>PowerPoint Presentation</vt:lpstr>
      <vt:lpstr>DEATHS AND DAMAGE CAUSED BY NATURAL HAZARDS</vt:lpstr>
      <vt:lpstr>Which Hazards Could Cause Catastrophes</vt:lpstr>
      <vt:lpstr>Which Hazards Could Cause Catastrophes</vt:lpstr>
      <vt:lpstr>Understanding Hazards Through History</vt:lpstr>
      <vt:lpstr>Geologic Cycle</vt:lpstr>
      <vt:lpstr>Geologic Cycle</vt:lpstr>
      <vt:lpstr>Tectonic Cycle</vt:lpstr>
      <vt:lpstr>PowerPoint Presentation</vt:lpstr>
      <vt:lpstr>Rock Cycle</vt:lpstr>
      <vt:lpstr>Hydrologic Cycle</vt:lpstr>
      <vt:lpstr> Biogeochemical Cycles</vt:lpstr>
      <vt:lpstr>PowerPoint Presentation</vt:lpstr>
      <vt:lpstr>Fundamental Concepts for Understanding Natural Processes as Hazards</vt:lpstr>
      <vt:lpstr>Concept: 1   Hazards are  Predictable from Scientific Evaluation</vt:lpstr>
      <vt:lpstr>PowerPoint Presentation</vt:lpstr>
      <vt:lpstr>Hazards are  Predictable from Scientific Evaluation</vt:lpstr>
      <vt:lpstr>Geologic Time</vt:lpstr>
      <vt:lpstr>PowerPoint Presentation</vt:lpstr>
      <vt:lpstr>Forecast, Prediction, and Warning </vt:lpstr>
      <vt:lpstr>PowerPoint Presentation</vt:lpstr>
      <vt:lpstr>Forecast, Prediction, and Warning </vt:lpstr>
      <vt:lpstr>PowerPoint Presentation</vt:lpstr>
      <vt:lpstr>Forecast, Prediction, and Warning </vt:lpstr>
      <vt:lpstr>PowerPoint Presentation</vt:lpstr>
      <vt:lpstr>PowerPoint Presentation</vt:lpstr>
      <vt:lpstr>PowerPoint Presentation</vt:lpstr>
      <vt:lpstr>PowerPoint Presentation</vt:lpstr>
      <vt:lpstr>PowerPoint Presentation</vt:lpstr>
      <vt:lpstr>PowerPoint Presentation</vt:lpstr>
      <vt:lpstr>Concept 4:  Hazardous Events that Previously Produced Disasters are Now Producing Catastrophes</vt:lpstr>
      <vt:lpstr>Concept 5: Consequences of Hazards Can Be Minimized</vt:lpstr>
      <vt:lpstr>Concept 5: Consequences of Hazards Can Be Minimized</vt:lpstr>
      <vt:lpstr>Concept 5: Consequences of Hazards Can Be Minimized</vt:lpstr>
      <vt:lpstr>PowerPoint Presentation</vt:lpstr>
      <vt:lpstr>Concept 5: Consequences of Hazards Can Be Minimized</vt:lpstr>
      <vt:lpstr>Concept 5: Consequences of Hazards Can Be Minimized</vt:lpstr>
      <vt:lpstr>Many Hazards Provide a Natural Service Function</vt:lpstr>
      <vt:lpstr>PowerPoint Presentation</vt:lpstr>
      <vt:lpstr>Global Climate Change and Hazards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Portraying the Earth</dc:title>
  <dc:creator>Cindy Clark</dc:creator>
  <cp:lastModifiedBy>Cindy Clark</cp:lastModifiedBy>
  <cp:revision>296</cp:revision>
  <dcterms:created xsi:type="dcterms:W3CDTF">2007-09-03T15:50:30Z</dcterms:created>
  <dcterms:modified xsi:type="dcterms:W3CDTF">2014-01-11T04:35:13Z</dcterms:modified>
</cp:coreProperties>
</file>